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3" r:id="rId3"/>
    <p:sldId id="264" r:id="rId4"/>
    <p:sldId id="265" r:id="rId5"/>
    <p:sldId id="276" r:id="rId6"/>
    <p:sldId id="277" r:id="rId7"/>
    <p:sldId id="278" r:id="rId8"/>
    <p:sldId id="279" r:id="rId9"/>
    <p:sldId id="274" r:id="rId10"/>
    <p:sldId id="2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9819" autoAdjust="0"/>
  </p:normalViewPr>
  <p:slideViewPr>
    <p:cSldViewPr snapToGrid="0" showGuides="1">
      <p:cViewPr varScale="1">
        <p:scale>
          <a:sx n="75" d="100"/>
          <a:sy n="75" d="100"/>
        </p:scale>
        <p:origin x="60" y="318"/>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7/27/2017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91387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1624584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233049"/>
            <a:ext cx="5590948" cy="2621279"/>
          </a:xfrm>
        </p:spPr>
        <p:txBody>
          <a:bodyPr/>
          <a:lstStyle/>
          <a:p>
            <a:pPr>
              <a:lnSpc>
                <a:spcPct val="100000"/>
              </a:lnSpc>
            </a:pPr>
            <a:r>
              <a:rPr lang="en-GB" sz="2800" i="1" dirty="0" smtClean="0"/>
              <a:t>Endothelial </a:t>
            </a:r>
            <a:r>
              <a:rPr lang="en-GB" sz="2800" i="1" dirty="0" err="1" smtClean="0"/>
              <a:t>keratoplasty</a:t>
            </a:r>
            <a:r>
              <a:rPr lang="en-GB" sz="2800" i="1" dirty="0" smtClean="0"/>
              <a:t> versus penetrating </a:t>
            </a:r>
            <a:r>
              <a:rPr lang="en-GB" sz="2800" i="1" dirty="0" err="1" smtClean="0"/>
              <a:t>keratoplasty</a:t>
            </a:r>
            <a:r>
              <a:rPr lang="en-GB" sz="2800" i="1" dirty="0" smtClean="0"/>
              <a:t> for Fuchs endothelial dystrophy </a:t>
            </a:r>
            <a:br>
              <a:rPr lang="en-GB" sz="2800" i="1" dirty="0" smtClean="0"/>
            </a:br>
            <a:r>
              <a:rPr lang="en-GB" sz="2800" dirty="0" smtClean="0"/>
              <a:t/>
            </a:r>
            <a:br>
              <a:rPr lang="en-GB" sz="2800" dirty="0" smtClean="0"/>
            </a:br>
            <a:r>
              <a:rPr lang="sv-SE" sz="1600" dirty="0" smtClean="0"/>
              <a:t>Mayank A Nanavasty, Xue Wang, Alex J Shortt</a:t>
            </a:r>
            <a:br>
              <a:rPr lang="sv-SE" sz="1600" dirty="0" smtClean="0"/>
            </a:br>
            <a:r>
              <a:rPr lang="sv-SE" sz="1600" dirty="0" smtClean="0"/>
              <a:t/>
            </a:r>
            <a:br>
              <a:rPr lang="sv-SE" sz="1600" dirty="0" smtClean="0"/>
            </a:br>
            <a:r>
              <a:rPr lang="sv-SE" sz="1600" dirty="0" smtClean="0"/>
              <a:t>Issue </a:t>
            </a:r>
            <a:r>
              <a:rPr lang="sv-SE" sz="1600" dirty="0"/>
              <a:t>2</a:t>
            </a:r>
            <a:r>
              <a:rPr lang="sv-SE" sz="1600" dirty="0" smtClean="0"/>
              <a:t>, 2014</a:t>
            </a:r>
            <a:endParaRPr lang="en-GB" sz="2400" dirty="0"/>
          </a:p>
        </p:txBody>
      </p:sp>
      <p:sp>
        <p:nvSpPr>
          <p:cNvPr id="3" name="Subtitle 2"/>
          <p:cNvSpPr>
            <a:spLocks noGrp="1"/>
          </p:cNvSpPr>
          <p:nvPr>
            <p:ph type="subTitle" idx="1"/>
          </p:nvPr>
        </p:nvSpPr>
        <p:spPr>
          <a:xfrm>
            <a:off x="439738" y="4207896"/>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dirty="0"/>
              <a:t>Cochrane Eyes and Vision US Satellite, funded by the National Eye Institute, National Institutes of </a:t>
            </a:r>
            <a:r>
              <a:rPr lang="en-US" dirty="0" smtClean="0"/>
              <a:t>Health</a:t>
            </a:r>
          </a:p>
          <a:p>
            <a:pPr marL="342900" indent="-342900">
              <a:buFont typeface="Arial" panose="020B0604020202020204" pitchFamily="34" charset="0"/>
              <a:buChar char="•"/>
            </a:pPr>
            <a:r>
              <a:rPr lang="en-US" dirty="0" smtClean="0"/>
              <a:t>Cochrane Eyes and Vision Editorial Base</a:t>
            </a:r>
            <a:r>
              <a:rPr lang="en-US" dirty="0"/>
              <a:t>, funded by </a:t>
            </a:r>
            <a:r>
              <a:rPr lang="en-US" dirty="0" smtClean="0"/>
              <a:t>the UK National </a:t>
            </a:r>
            <a:r>
              <a:rPr lang="en-US" dirty="0"/>
              <a:t>Health Service </a:t>
            </a:r>
            <a:r>
              <a:rPr lang="en-US" dirty="0" smtClean="0"/>
              <a:t>Research </a:t>
            </a:r>
            <a:r>
              <a:rPr lang="en-US" dirty="0"/>
              <a:t>and </a:t>
            </a:r>
            <a:r>
              <a:rPr lang="en-US" dirty="0" smtClean="0"/>
              <a:t>Development </a:t>
            </a:r>
            <a:r>
              <a:rPr lang="en-US" dirty="0" err="1" smtClean="0"/>
              <a:t>Programme</a:t>
            </a:r>
            <a:endParaRPr lang="en-US" dirty="0" smtClean="0"/>
          </a:p>
          <a:p>
            <a:pPr marL="342900" indent="-342900">
              <a:buFont typeface="Arial" panose="020B0604020202020204" pitchFamily="34" charset="0"/>
              <a:buChar char="•"/>
            </a:pPr>
            <a:r>
              <a:rPr lang="en-US" dirty="0" err="1" smtClean="0"/>
              <a:t>Mayank</a:t>
            </a:r>
            <a:r>
              <a:rPr lang="en-US" dirty="0" smtClean="0"/>
              <a:t> A </a:t>
            </a:r>
            <a:r>
              <a:rPr lang="en-US" dirty="0" err="1" smtClean="0"/>
              <a:t>Nanavasty</a:t>
            </a:r>
            <a:r>
              <a:rPr lang="en-US" dirty="0" smtClean="0"/>
              <a:t>, </a:t>
            </a:r>
            <a:r>
              <a:rPr lang="en-US" dirty="0" err="1" smtClean="0"/>
              <a:t>Xue</a:t>
            </a:r>
            <a:r>
              <a:rPr lang="en-US" dirty="0" smtClean="0"/>
              <a:t> Wang, Alex J </a:t>
            </a:r>
            <a:r>
              <a:rPr lang="en-US" dirty="0" err="1" smtClean="0"/>
              <a:t>Shortt</a:t>
            </a:r>
            <a:endParaRPr lang="en-US" dirty="0" smtClean="0"/>
          </a:p>
          <a:p>
            <a:r>
              <a:rPr lang="sv-SE" b="1" dirty="0" smtClean="0"/>
              <a:t>Review citation</a:t>
            </a:r>
          </a:p>
          <a:p>
            <a:r>
              <a:rPr lang="en-US" u="sng" dirty="0" err="1"/>
              <a:t>Nanavaty</a:t>
            </a:r>
            <a:r>
              <a:rPr lang="en-US" u="sng" dirty="0"/>
              <a:t> MA, Wang X, </a:t>
            </a:r>
            <a:r>
              <a:rPr lang="en-US" u="sng" dirty="0" err="1"/>
              <a:t>Shortt</a:t>
            </a:r>
            <a:r>
              <a:rPr lang="en-US" u="sng" dirty="0"/>
              <a:t> AJ. Endothelial </a:t>
            </a:r>
            <a:r>
              <a:rPr lang="en-US" u="sng" dirty="0" err="1"/>
              <a:t>keratoplasty</a:t>
            </a:r>
            <a:r>
              <a:rPr lang="en-US" u="sng" dirty="0"/>
              <a:t> versus penetrating </a:t>
            </a:r>
            <a:r>
              <a:rPr lang="en-US" u="sng" dirty="0" err="1"/>
              <a:t>keratoplasty</a:t>
            </a:r>
            <a:r>
              <a:rPr lang="en-US" u="sng" dirty="0"/>
              <a:t> for Fuchs endothelial dystrophy. Cochrane Database of Systematic Reviews 2014, Issue 2. Art. No.: CD008420. DOI: 10.1002/14651858.CD008420.pub3</a:t>
            </a:r>
            <a:endParaRPr lang="sv-SE"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01: 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smtClean="0"/>
              <a:t>Fuchs endothelial dystrophy (FED) is a condition with premature degeneration of corneal endothelial cells </a:t>
            </a:r>
          </a:p>
          <a:p>
            <a:pPr marL="342900" indent="-342900">
              <a:buFont typeface="Arial" panose="020B0604020202020204" pitchFamily="34" charset="0"/>
              <a:buChar char="•"/>
            </a:pPr>
            <a:r>
              <a:rPr lang="en-GB" dirty="0" smtClean="0"/>
              <a:t>Penetrating </a:t>
            </a:r>
            <a:r>
              <a:rPr lang="en-GB" dirty="0" err="1" smtClean="0"/>
              <a:t>keratoplasty</a:t>
            </a:r>
            <a:r>
              <a:rPr lang="en-GB" dirty="0" smtClean="0"/>
              <a:t> (PKP) is the established surgical procedure for treating FED</a:t>
            </a:r>
          </a:p>
          <a:p>
            <a:pPr marL="342900" indent="-342900">
              <a:buFont typeface="Arial" panose="020B0604020202020204" pitchFamily="34" charset="0"/>
              <a:buChar char="•"/>
            </a:pPr>
            <a:r>
              <a:rPr lang="en-GB" dirty="0" smtClean="0"/>
              <a:t>Endothelial </a:t>
            </a:r>
            <a:r>
              <a:rPr lang="en-GB" dirty="0" err="1" smtClean="0"/>
              <a:t>keratoplasty</a:t>
            </a:r>
            <a:r>
              <a:rPr lang="en-GB" dirty="0" smtClean="0"/>
              <a:t> (EK) is a new procedure which may be effective </a:t>
            </a:r>
          </a:p>
          <a:p>
            <a:pPr marL="342900" indent="-342900">
              <a:buFont typeface="Arial" panose="020B0604020202020204" pitchFamily="34" charset="0"/>
              <a:buChar char="•"/>
            </a:pPr>
            <a:r>
              <a:rPr lang="en-GB" dirty="0" smtClean="0"/>
              <a:t>OBJECTIVE</a:t>
            </a:r>
          </a:p>
          <a:p>
            <a:pPr marL="522288" lvl="1" indent="-342900"/>
            <a:r>
              <a:rPr lang="en-GB" dirty="0" smtClean="0"/>
              <a:t>To compare the benefits and complications of EK and PKP in replacing the diseased endothelial layer in people with FED</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02: Types 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smtClean="0"/>
              <a:t>Participants</a:t>
            </a:r>
          </a:p>
          <a:p>
            <a:pPr marL="0" lvl="1" indent="0">
              <a:buNone/>
            </a:pPr>
            <a:r>
              <a:rPr lang="en-GB" dirty="0" smtClean="0"/>
              <a:t>139 eyes of 136 participants, three RCTs</a:t>
            </a:r>
          </a:p>
          <a:p>
            <a:pPr marL="0" lvl="1" indent="0">
              <a:buNone/>
            </a:pPr>
            <a:r>
              <a:rPr lang="en-GB" b="1" dirty="0" smtClean="0"/>
              <a:t>Interventions</a:t>
            </a:r>
          </a:p>
          <a:p>
            <a:pPr marL="0" lvl="1" indent="0">
              <a:buNone/>
            </a:pPr>
            <a:r>
              <a:rPr lang="en-GB" dirty="0" smtClean="0"/>
              <a:t>Endothelial </a:t>
            </a:r>
            <a:r>
              <a:rPr lang="en-GB" dirty="0" err="1" smtClean="0"/>
              <a:t>keratoplasty</a:t>
            </a:r>
            <a:r>
              <a:rPr lang="en-GB" dirty="0" smtClean="0"/>
              <a:t> VERSUS penetrating </a:t>
            </a:r>
            <a:r>
              <a:rPr lang="en-GB" dirty="0" err="1" smtClean="0"/>
              <a:t>keratoplasty</a:t>
            </a:r>
            <a:r>
              <a:rPr lang="en-GB" dirty="0" smtClean="0"/>
              <a:t> </a:t>
            </a:r>
          </a:p>
          <a:p>
            <a:pPr marL="0" lvl="1" indent="0">
              <a:buNone/>
            </a:pPr>
            <a:r>
              <a:rPr lang="en-GB" dirty="0" smtClean="0"/>
              <a:t>OR</a:t>
            </a:r>
          </a:p>
          <a:p>
            <a:pPr marL="0" lvl="1" indent="0">
              <a:buNone/>
            </a:pPr>
            <a:r>
              <a:rPr lang="en-GB" dirty="0" smtClean="0"/>
              <a:t>Femtosecond laser-assisted endothelial </a:t>
            </a:r>
            <a:r>
              <a:rPr lang="en-GB" dirty="0" err="1" smtClean="0"/>
              <a:t>keratoplasty</a:t>
            </a:r>
            <a:r>
              <a:rPr lang="en-GB" dirty="0" smtClean="0"/>
              <a:t> VERSUS PKP</a:t>
            </a:r>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The RCTs comparing EK with PKP did not show any significant differences between procedures with respect to best corrected visual acuity (BCVA) at two </a:t>
            </a:r>
            <a:r>
              <a:rPr lang="en-US" dirty="0" smtClean="0"/>
              <a:t>years…”</a:t>
            </a:r>
          </a:p>
          <a:p>
            <a:r>
              <a:rPr lang="en-US" dirty="0"/>
              <a:t>	</a:t>
            </a:r>
            <a:r>
              <a:rPr lang="en-US" dirty="0" smtClean="0"/>
              <a:t>MD 0.14 </a:t>
            </a:r>
            <a:r>
              <a:rPr lang="en-US" dirty="0" err="1" smtClean="0"/>
              <a:t>logMAR</a:t>
            </a:r>
            <a:r>
              <a:rPr lang="en-US" dirty="0" smtClean="0"/>
              <a:t>, 95% CI -0.08 to 0.36, P=0.23</a:t>
            </a:r>
          </a:p>
          <a:p>
            <a:r>
              <a:rPr lang="en-GB" dirty="0" smtClean="0"/>
              <a:t>“</a:t>
            </a:r>
            <a:r>
              <a:rPr lang="en-US" dirty="0"/>
              <a:t>Only one RCT reported on irregular astigmatism (higher-order aberration), which was less with EK than </a:t>
            </a:r>
            <a:r>
              <a:rPr lang="en-US" dirty="0" smtClean="0"/>
              <a:t>PKP…”</a:t>
            </a:r>
          </a:p>
          <a:p>
            <a:r>
              <a:rPr lang="en-US" dirty="0"/>
              <a:t>	</a:t>
            </a:r>
            <a:r>
              <a:rPr lang="pl-PL" dirty="0"/>
              <a:t>MD -1.20 µm; 95% CI -1.53 to -0.87; P &lt; 0.001</a:t>
            </a:r>
            <a:endParaRPr lang="en-GB" dirty="0"/>
          </a:p>
        </p:txBody>
      </p:sp>
    </p:spTree>
    <p:extLst>
      <p:ext uri="{BB962C8B-B14F-4D97-AF65-F5344CB8AC3E}">
        <p14:creationId xmlns:p14="http://schemas.microsoft.com/office/powerpoint/2010/main" val="385847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7985806" cy="3909600"/>
          </a:xfrm>
        </p:spPr>
        <p:txBody>
          <a:bodyPr/>
          <a:lstStyle/>
          <a:p>
            <a:r>
              <a:rPr lang="en-US" dirty="0" smtClean="0"/>
              <a:t>“Only </a:t>
            </a:r>
            <a:r>
              <a:rPr lang="en-US" dirty="0"/>
              <a:t>one RCT reported on endothelial cell </a:t>
            </a:r>
            <a:r>
              <a:rPr lang="en-US" dirty="0" smtClean="0"/>
              <a:t>counts…, </a:t>
            </a:r>
            <a:r>
              <a:rPr lang="en-US" dirty="0"/>
              <a:t>primary graft </a:t>
            </a:r>
            <a:r>
              <a:rPr lang="en-US" dirty="0" smtClean="0"/>
              <a:t>failure…, </a:t>
            </a:r>
            <a:r>
              <a:rPr lang="en-US" dirty="0"/>
              <a:t>and graft </a:t>
            </a:r>
            <a:r>
              <a:rPr lang="en-US" dirty="0" smtClean="0"/>
              <a:t>rejection…”</a:t>
            </a:r>
          </a:p>
          <a:p>
            <a:endParaRPr lang="en-US" dirty="0"/>
          </a:p>
          <a:p>
            <a:r>
              <a:rPr lang="en-US" dirty="0" smtClean="0"/>
              <a:t>“</a:t>
            </a:r>
            <a:r>
              <a:rPr lang="en-US" dirty="0"/>
              <a:t>Overall, the adverse events in the FLEK group appeared to be more frequent than in the PKP group</a:t>
            </a:r>
            <a:r>
              <a:rPr lang="en-US" dirty="0" smtClean="0"/>
              <a:t>.”</a:t>
            </a:r>
            <a:endParaRPr lang="en-GB" dirty="0"/>
          </a:p>
        </p:txBody>
      </p:sp>
    </p:spTree>
    <p:extLst>
      <p:ext uri="{BB962C8B-B14F-4D97-AF65-F5344CB8AC3E}">
        <p14:creationId xmlns:p14="http://schemas.microsoft.com/office/powerpoint/2010/main" val="423701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endParaRPr lang="en-US" b="1" dirty="0" smtClean="0"/>
          </a:p>
        </p:txBody>
      </p:sp>
    </p:spTree>
    <p:extLst>
      <p:ext uri="{BB962C8B-B14F-4D97-AF65-F5344CB8AC3E}">
        <p14:creationId xmlns:p14="http://schemas.microsoft.com/office/powerpoint/2010/main" val="374685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04: Tables</a:t>
            </a:r>
            <a:endParaRPr lang="en-US" dirty="0"/>
          </a:p>
        </p:txBody>
      </p:sp>
      <p:pic>
        <p:nvPicPr>
          <p:cNvPr id="1026"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975" y="2366962"/>
            <a:ext cx="2981325" cy="3667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342900" indent="-342900">
              <a:buFont typeface="Arial" panose="020B0604020202020204" pitchFamily="34" charset="0"/>
              <a:buChar char="•"/>
            </a:pPr>
            <a:r>
              <a:rPr lang="en-GB" dirty="0" smtClean="0"/>
              <a:t>“…</a:t>
            </a:r>
            <a:r>
              <a:rPr lang="en-US" dirty="0"/>
              <a:t>this review found no strong evidence from RCTs of any difference in the final visual outcome between EK and PKP for people with FED</a:t>
            </a:r>
            <a:r>
              <a:rPr lang="en-US" dirty="0" smtClean="0"/>
              <a:t>.”</a:t>
            </a:r>
          </a:p>
          <a:p>
            <a:pPr marL="342900" indent="-342900">
              <a:buFont typeface="Arial" panose="020B0604020202020204" pitchFamily="34" charset="0"/>
              <a:buChar char="•"/>
            </a:pPr>
            <a:r>
              <a:rPr lang="en-US" dirty="0" smtClean="0"/>
              <a:t>“</a:t>
            </a:r>
            <a:r>
              <a:rPr lang="en-US" dirty="0"/>
              <a:t>This review also found that higher order aberrations are fewer following EK but endothelial cell loss is greater following EK</a:t>
            </a:r>
            <a:r>
              <a:rPr lang="en-US" dirty="0" smtClean="0"/>
              <a:t>.”</a:t>
            </a:r>
          </a:p>
          <a:p>
            <a:pPr marL="342900" indent="-342900">
              <a:buFont typeface="Arial" panose="020B0604020202020204" pitchFamily="34" charset="0"/>
              <a:buChar char="•"/>
            </a:pPr>
            <a:r>
              <a:rPr lang="en-US" dirty="0" smtClean="0"/>
              <a:t>“</a:t>
            </a:r>
            <a:r>
              <a:rPr lang="en-US" dirty="0"/>
              <a:t>More RCTs are needed to compare PKP with commonly performed EK procedures such as DSEK, DSAEK and DMEK in order to determine the answers to two key questions, whether there is any difference in the final visual outcome between these techniques and whether there are differences in the rates of graft survival in the long term</a:t>
            </a:r>
            <a:r>
              <a:rPr lang="en-US" dirty="0" smtClean="0"/>
              <a:t>?”</a:t>
            </a:r>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1027</TotalTime>
  <Words>431</Words>
  <Application>Microsoft Office PowerPoint</Application>
  <PresentationFormat>On-screen Show (4:3)</PresentationFormat>
  <Paragraphs>60</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Source Sans Pro</vt:lpstr>
      <vt:lpstr>Source Sans Pro Semibold</vt:lpstr>
      <vt:lpstr>CEVG_Branded_PPT_Template</vt:lpstr>
      <vt:lpstr>Endothelial keratoplasty versus penetrating keratoplasty for Fuchs endothelial dystrophy   Mayank A Nanavasty, Xue Wang, Alex J Shortt  Issue 2, 2014</vt:lpstr>
      <vt:lpstr>Table of Contents</vt:lpstr>
      <vt:lpstr>01: Background</vt:lpstr>
      <vt:lpstr>02: Types of studies</vt:lpstr>
      <vt:lpstr>03: Key results</vt:lpstr>
      <vt:lpstr>03: Key results (continued)</vt:lpstr>
      <vt:lpstr>03: Key results (continued)</vt:lpstr>
      <vt:lpstr>04: Tables</vt:lpstr>
      <vt:lpstr>05: Conclusions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46</cp:revision>
  <cp:lastPrinted>2016-02-03T18:10:19Z</cp:lastPrinted>
  <dcterms:created xsi:type="dcterms:W3CDTF">2016-01-08T19:44:44Z</dcterms:created>
  <dcterms:modified xsi:type="dcterms:W3CDTF">2017-07-27T18:09:23Z</dcterms:modified>
</cp:coreProperties>
</file>