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3" r:id="rId3"/>
    <p:sldId id="264" r:id="rId4"/>
    <p:sldId id="265" r:id="rId5"/>
    <p:sldId id="276" r:id="rId6"/>
    <p:sldId id="277" r:id="rId7"/>
    <p:sldId id="279" r:id="rId8"/>
    <p:sldId id="281" r:id="rId9"/>
    <p:sldId id="280" r:id="rId10"/>
    <p:sldId id="282" r:id="rId11"/>
    <p:sldId id="283" r:id="rId12"/>
    <p:sldId id="284" r:id="rId13"/>
    <p:sldId id="274" r:id="rId14"/>
    <p:sldId id="275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99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874" autoAdjust="0"/>
    <p:restoredTop sz="99819" autoAdjust="0"/>
  </p:normalViewPr>
  <p:slideViewPr>
    <p:cSldViewPr snapToGrid="0" showGuides="1">
      <p:cViewPr varScale="1">
        <p:scale>
          <a:sx n="72" d="100"/>
          <a:sy n="72" d="100"/>
        </p:scale>
        <p:origin x="456" y="72"/>
      </p:cViewPr>
      <p:guideLst>
        <p:guide orient="horz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99" d="100"/>
          <a:sy n="99" d="100"/>
        </p:scale>
        <p:origin x="-3492" y="-96"/>
      </p:cViewPr>
      <p:guideLst>
        <p:guide orient="horz" pos="2928"/>
        <p:guide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E905315E-2112-4077-9ABB-00B2122D5DF1}" type="datetimeFigureOut">
              <a:rPr lang="en-US" smtClean="0"/>
              <a:t>6/29/2018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0952E473-AF25-45EF-8768-FA17C1F5FA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37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149739" y="4415790"/>
            <a:ext cx="4710923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156718" y="8831580"/>
            <a:ext cx="853682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>
                <a:latin typeface="Source Sans Pro" pitchFamily="34" charset="0"/>
                <a:cs typeface="Arial" panose="020B0604020202020204" pitchFamily="34" charset="0"/>
              </a:defRPr>
            </a:lvl1pPr>
          </a:lstStyle>
          <a:p>
            <a:fld id="{49DD4D23-C98A-435E-AE88-9061F8349B02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0334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Source Sans Pro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15135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5411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912843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317484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999036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387022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809137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DD4D23-C98A-435E-AE88-9061F8349B02}" type="slidenum">
              <a:rPr lang="en-GB" smtClean="0"/>
              <a:pPr/>
              <a:t>14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7156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2796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with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4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39738" y="2232000"/>
            <a:ext cx="6156000" cy="3816000"/>
          </a:xfrm>
          <a:solidFill>
            <a:schemeClr val="accent5"/>
          </a:solidFill>
        </p:spPr>
        <p:txBody>
          <a:bodyPr lIns="216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0054580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abl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9738" y="1202400"/>
            <a:ext cx="6120000" cy="460800"/>
          </a:xfrm>
        </p:spPr>
        <p:txBody>
          <a:bodyPr anchor="t" anchorCtr="0"/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1"/>
          </p:nvPr>
        </p:nvSpPr>
        <p:spPr>
          <a:xfrm>
            <a:off x="439738" y="6162675"/>
            <a:ext cx="6176962" cy="374650"/>
          </a:xfrm>
        </p:spPr>
        <p:txBody>
          <a:bodyPr/>
          <a:lstStyle>
            <a:lvl1pPr>
              <a:spcBef>
                <a:spcPts val="0"/>
              </a:spcBef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720045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774354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mag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9144000" cy="6858000"/>
          </a:xfrm>
          <a:solidFill>
            <a:schemeClr val="accent5"/>
          </a:solidFill>
        </p:spPr>
        <p:txBody>
          <a:bodyPr lIns="432000" tIns="324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</p:spTree>
    <p:extLst>
      <p:ext uri="{BB962C8B-B14F-4D97-AF65-F5344CB8AC3E}">
        <p14:creationId xmlns:p14="http://schemas.microsoft.com/office/powerpoint/2010/main" val="167198565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08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9405" y="0"/>
            <a:ext cx="382459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34652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vider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296025"/>
            <a:ext cx="4464000" cy="562375"/>
          </a:xfrm>
        </p:spPr>
        <p:txBody>
          <a:bodyPr anchor="t" anchorCtr="0"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2849400"/>
            <a:ext cx="4192587" cy="21978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89715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534407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12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4398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20138" y="-388"/>
            <a:ext cx="3043925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2974">
            <a:off x="6433717" y="5836596"/>
            <a:ext cx="494944" cy="494944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72368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sp>
        <p:nvSpPr>
          <p:cNvPr id="6" name="Rectangle 5"/>
          <p:cNvSpPr/>
          <p:nvPr userDrawn="1"/>
        </p:nvSpPr>
        <p:spPr>
          <a:xfrm>
            <a:off x="3924000" y="0"/>
            <a:ext cx="5220000" cy="6858000"/>
          </a:xfrm>
          <a:prstGeom prst="rect">
            <a:avLst/>
          </a:prstGeom>
          <a:solidFill>
            <a:schemeClr val="tx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608000" y="1964825"/>
            <a:ext cx="4356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08000" y="3835800"/>
            <a:ext cx="404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bg1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bg1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08" b="16524"/>
          <a:stretch/>
        </p:blipFill>
        <p:spPr>
          <a:xfrm>
            <a:off x="2073686" y="0"/>
            <a:ext cx="2777113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4355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v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563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728600"/>
            <a:ext cx="44640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585" y="0"/>
            <a:ext cx="4282440" cy="6858000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 rot="18931217">
            <a:off x="6263551" y="5488794"/>
            <a:ext cx="838473" cy="838473"/>
          </a:xfrm>
          <a:prstGeom prst="rect">
            <a:avLst/>
          </a:prstGeom>
          <a:solidFill>
            <a:schemeClr val="bg2"/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7166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95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8800" y="14094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83042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Small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2699225"/>
            <a:ext cx="4117862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3958200"/>
            <a:ext cx="4117862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439738" y="5695200"/>
            <a:ext cx="2147639" cy="923330"/>
          </a:xfrm>
          <a:prstGeom prst="rect">
            <a:avLst/>
          </a:prstGeom>
          <a:noFill/>
        </p:spPr>
        <p:txBody>
          <a:bodyPr wrap="none" lIns="0" tIns="0" rIns="0" bIns="0" rtlCol="0">
            <a:noAutofit/>
          </a:bodyPr>
          <a:lstStyle/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Trusted evidence.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tx2"/>
                </a:solidFill>
                <a:latin typeface="+mn-lt"/>
              </a:rPr>
              <a:t>Informed decisions.</a:t>
            </a:r>
          </a:p>
          <a:p>
            <a:pPr>
              <a:lnSpc>
                <a:spcPts val="2000"/>
              </a:lnSpc>
            </a:pPr>
            <a:r>
              <a:rPr lang="en-GB" spc="-30" baseline="0" dirty="0">
                <a:solidFill>
                  <a:schemeClr val="bg2"/>
                </a:solidFill>
                <a:latin typeface="+mn-lt"/>
              </a:rPr>
              <a:t>Better health.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863"/>
          <a:stretch/>
        </p:blipFill>
        <p:spPr>
          <a:xfrm>
            <a:off x="5534025" y="0"/>
            <a:ext cx="3120980" cy="6858000"/>
          </a:xfrm>
          <a:prstGeom prst="rect">
            <a:avLst/>
          </a:prstGeom>
        </p:spPr>
      </p:pic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4644000" y="1324800"/>
            <a:ext cx="4500000" cy="3384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95297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 with Large Image v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2502000"/>
            <a:ext cx="9144000" cy="4356000"/>
          </a:xfrm>
          <a:solidFill>
            <a:schemeClr val="accent5"/>
          </a:solidFill>
        </p:spPr>
        <p:txBody>
          <a:bodyPr lIns="432000" tIns="108000"/>
          <a:lstStyle>
            <a:lvl1pPr marL="0" indent="0">
              <a:defRPr>
                <a:solidFill>
                  <a:schemeClr val="bg1"/>
                </a:solidFill>
                <a:latin typeface="+mn-lt"/>
              </a:defRPr>
            </a:lvl1pPr>
          </a:lstStyle>
          <a:p>
            <a:r>
              <a:rPr lang="en-GB" dirty="0"/>
              <a:t>Insert image here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3419225"/>
            <a:ext cx="4464000" cy="1080775"/>
          </a:xfrm>
        </p:spPr>
        <p:txBody>
          <a:bodyPr/>
          <a:lstStyle>
            <a:lvl1pPr algn="l">
              <a:lnSpc>
                <a:spcPts val="3800"/>
              </a:lnSpc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627800"/>
            <a:ext cx="3326400" cy="822600"/>
          </a:xfrm>
        </p:spPr>
        <p:txBody>
          <a:bodyPr/>
          <a:lstStyle>
            <a:lvl1pPr marL="0" indent="0" algn="l">
              <a:lnSpc>
                <a:spcPts val="1900"/>
              </a:lnSpc>
              <a:spcBef>
                <a:spcPts val="0"/>
              </a:spcBef>
              <a:buNone/>
              <a:defRPr sz="1800" b="1">
                <a:solidFill>
                  <a:schemeClr val="tx2"/>
                </a:solidFill>
                <a:latin typeface="+mj-lt"/>
              </a:defRPr>
            </a:lvl1pPr>
            <a:lvl2pPr marL="3175" indent="0" algn="l">
              <a:lnSpc>
                <a:spcPts val="1900"/>
              </a:lnSpc>
              <a:spcBef>
                <a:spcPts val="0"/>
              </a:spcBef>
              <a:buNone/>
              <a:defRPr sz="1800">
                <a:solidFill>
                  <a:schemeClr val="tx2"/>
                </a:solidFill>
                <a:latin typeface="+mj-lt"/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8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3035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able of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21083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0511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9738" y="1317600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9738" y="2275200"/>
            <a:ext cx="6120000" cy="39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53656" y="0"/>
            <a:ext cx="1990344" cy="68580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9738" y="502920"/>
            <a:ext cx="2075487" cy="5669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106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  <p:sldLayoutId id="2147483650" r:id="rId8"/>
    <p:sldLayoutId id="2147483656" r:id="rId9"/>
    <p:sldLayoutId id="2147483664" r:id="rId10"/>
    <p:sldLayoutId id="2147483657" r:id="rId11"/>
    <p:sldLayoutId id="2147483654" r:id="rId12"/>
    <p:sldLayoutId id="2147483665" r:id="rId13"/>
    <p:sldLayoutId id="2147483666" r:id="rId14"/>
    <p:sldLayoutId id="2147483667" r:id="rId15"/>
    <p:sldLayoutId id="2147483655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b="1" kern="1200" spc="-40" baseline="0">
          <a:solidFill>
            <a:schemeClr val="bg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None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1pPr>
      <a:lvl2pPr marL="179388" indent="-179388" algn="l" defTabSz="914400" rtl="0" eaLnBrk="1" latinLnBrk="0" hangingPunct="1">
        <a:spcBef>
          <a:spcPts val="1134"/>
        </a:spcBef>
        <a:spcAft>
          <a:spcPts val="0"/>
        </a:spcAft>
        <a:buClr>
          <a:schemeClr val="bg2"/>
        </a:buClr>
        <a:buFont typeface="Arial" pitchFamily="34" charset="0"/>
        <a:buChar char="•"/>
        <a:defRPr sz="2000" kern="1200" spc="-20" baseline="0">
          <a:solidFill>
            <a:schemeClr val="tx2"/>
          </a:solidFill>
          <a:latin typeface="+mj-lt"/>
          <a:ea typeface="+mn-ea"/>
          <a:cs typeface="+mn-cs"/>
        </a:defRPr>
      </a:lvl2pPr>
      <a:lvl3pPr marL="388938" indent="-158750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3pPr>
      <a:lvl4pPr marL="612775" indent="-195263" algn="l" defTabSz="914400" rtl="0" eaLnBrk="1" latinLnBrk="0" hangingPunct="1">
        <a:spcBef>
          <a:spcPts val="567"/>
        </a:spcBef>
        <a:buClr>
          <a:schemeClr val="bg2"/>
        </a:buClr>
        <a:buFont typeface="Arial" pitchFamily="34" charset="0"/>
        <a:buChar char="•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4pPr>
      <a:lvl5pPr marL="849313" indent="-187325" algn="l" defTabSz="914400" rtl="0" eaLnBrk="1" latinLnBrk="0" hangingPunct="1">
        <a:spcBef>
          <a:spcPts val="567"/>
        </a:spcBef>
        <a:buClr>
          <a:schemeClr val="bg2"/>
        </a:buClr>
        <a:buFont typeface="Source Sans Pro" pitchFamily="34" charset="0"/>
        <a:buChar char="–"/>
        <a:defRPr sz="1800" kern="1200" spc="-20" baseline="0">
          <a:solidFill>
            <a:schemeClr val="tx2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9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9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9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9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39738" y="1233049"/>
            <a:ext cx="5590948" cy="2621279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Difference sized incisions for phacoemulsification in age-related cataract</a:t>
            </a:r>
            <a:r>
              <a:rPr lang="en-GB" sz="2800" i="1" dirty="0"/>
              <a:t/>
            </a:r>
            <a:br>
              <a:rPr lang="en-GB" sz="2800" i="1" dirty="0"/>
            </a:br>
            <a:r>
              <a:rPr lang="sv-SE" sz="1600" dirty="0"/>
              <a:t/>
            </a:r>
            <a:br>
              <a:rPr lang="sv-SE" sz="1600" dirty="0"/>
            </a:br>
            <a:r>
              <a:rPr lang="en-US" sz="1600" dirty="0" err="1"/>
              <a:t>Chongfei</a:t>
            </a:r>
            <a:r>
              <a:rPr lang="en-US" sz="1600" dirty="0"/>
              <a:t> </a:t>
            </a:r>
            <a:r>
              <a:rPr lang="en-US" sz="1600" dirty="0" err="1"/>
              <a:t>Jin</a:t>
            </a:r>
            <a:r>
              <a:rPr lang="en-US" sz="1600" dirty="0"/>
              <a:t>, Xinyi Chen, Andrew Law, </a:t>
            </a:r>
            <a:r>
              <a:rPr lang="en-US" sz="1600" dirty="0" err="1"/>
              <a:t>Xue</a:t>
            </a:r>
            <a:r>
              <a:rPr lang="en-US" sz="1600" dirty="0"/>
              <a:t> Wang, Wen Xu, </a:t>
            </a:r>
            <a:r>
              <a:rPr lang="en-US" sz="1600" dirty="0" err="1"/>
              <a:t>Ke</a:t>
            </a:r>
            <a:r>
              <a:rPr lang="en-US" sz="1600" dirty="0"/>
              <a:t> Yao</a:t>
            </a: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/>
            </a:r>
            <a:br>
              <a:rPr lang="sv-SE" sz="1600" dirty="0"/>
            </a:br>
            <a:r>
              <a:rPr lang="sv-SE" sz="1600" dirty="0"/>
              <a:t>Issue 09, 2017</a:t>
            </a:r>
            <a:endParaRPr lang="en-GB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39738" y="4207896"/>
            <a:ext cx="4464000" cy="822600"/>
          </a:xfrm>
        </p:spPr>
        <p:txBody>
          <a:bodyPr/>
          <a:lstStyle/>
          <a:p>
            <a:r>
              <a:rPr lang="en-GB" dirty="0"/>
              <a:t>A presentation to:</a:t>
            </a:r>
          </a:p>
          <a:p>
            <a:r>
              <a:rPr lang="en-GB" b="0" dirty="0"/>
              <a:t>Meeting name</a:t>
            </a:r>
          </a:p>
          <a:p>
            <a:pPr lvl="1"/>
            <a:r>
              <a:rPr lang="en-GB" dirty="0"/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7727920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439737" y="2218787"/>
            <a:ext cx="8425967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Tables</a:t>
            </a:r>
            <a:br>
              <a:rPr lang="en-US" dirty="0"/>
            </a:br>
            <a:r>
              <a:rPr lang="en-US" sz="2000" b="0" dirty="0"/>
              <a:t>Smaller coaxial </a:t>
            </a:r>
            <a:r>
              <a:rPr lang="en-US" sz="2000" b="0" dirty="0" err="1"/>
              <a:t>microincision</a:t>
            </a:r>
            <a:r>
              <a:rPr lang="en-US" sz="2000" b="0" dirty="0"/>
              <a:t> cataract surgery </a:t>
            </a:r>
            <a:r>
              <a:rPr lang="en-US" sz="2000" b="0" dirty="0" smtClean="0"/>
              <a:t>vs </a:t>
            </a:r>
            <a:r>
              <a:rPr lang="en-US" sz="2000" b="0" dirty="0"/>
              <a:t>standard </a:t>
            </a:r>
            <a:r>
              <a:rPr lang="en-US" sz="2000" b="0" dirty="0" smtClean="0"/>
              <a:t>phacoemulsification; Mean </a:t>
            </a:r>
            <a:r>
              <a:rPr lang="en-US" sz="2000" b="0" dirty="0"/>
              <a:t>postoperative surgically induced astigmatism at 3 </a:t>
            </a:r>
            <a:r>
              <a:rPr lang="en-US" sz="2000" b="0" dirty="0" smtClean="0"/>
              <a:t>months</a:t>
            </a:r>
            <a:endParaRPr lang="en-US" sz="2000" b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9737" y="3227318"/>
            <a:ext cx="8293446" cy="28295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22642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439737" y="2006755"/>
            <a:ext cx="8425967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Tables</a:t>
            </a:r>
            <a:br>
              <a:rPr lang="en-US" dirty="0"/>
            </a:br>
            <a:r>
              <a:rPr lang="en-US" sz="2000" b="0" dirty="0"/>
              <a:t>Smaller </a:t>
            </a:r>
            <a:r>
              <a:rPr lang="en-US" sz="2000" b="0" dirty="0" smtClean="0"/>
              <a:t>vs </a:t>
            </a:r>
            <a:r>
              <a:rPr lang="en-US" sz="2000" b="0" dirty="0"/>
              <a:t>larger coaxial </a:t>
            </a:r>
            <a:r>
              <a:rPr lang="en-US" sz="2000" b="0" dirty="0" err="1"/>
              <a:t>microincision</a:t>
            </a:r>
            <a:r>
              <a:rPr lang="en-US" sz="2000" b="0" dirty="0"/>
              <a:t> cataract </a:t>
            </a:r>
            <a:r>
              <a:rPr lang="en-US" sz="2000" b="0" dirty="0" smtClean="0"/>
              <a:t>surgery; Mean </a:t>
            </a:r>
            <a:r>
              <a:rPr lang="en-US" sz="2000" b="0" dirty="0"/>
              <a:t>postoperative surgically induced astigmatism at 3 </a:t>
            </a:r>
            <a:r>
              <a:rPr lang="en-US" sz="2000" b="0" dirty="0" smtClean="0"/>
              <a:t>months</a:t>
            </a:r>
            <a:endParaRPr lang="en-US" sz="2000" b="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233" y="3239743"/>
            <a:ext cx="8405295" cy="2511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631974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439737" y="2006755"/>
            <a:ext cx="8425967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base"/>
            <a:r>
              <a:rPr lang="en-US" dirty="0"/>
              <a:t>Tables</a:t>
            </a:r>
            <a:br>
              <a:rPr lang="en-US" dirty="0"/>
            </a:br>
            <a:r>
              <a:rPr lang="en-US" sz="2000" b="0" dirty="0"/>
              <a:t>Biaxial </a:t>
            </a:r>
            <a:r>
              <a:rPr lang="en-US" sz="2000" b="0" dirty="0" err="1"/>
              <a:t>microincision</a:t>
            </a:r>
            <a:r>
              <a:rPr lang="en-US" sz="2000" b="0" dirty="0"/>
              <a:t> cataract surgery </a:t>
            </a:r>
            <a:r>
              <a:rPr lang="en-US" sz="2000" b="0" dirty="0" smtClean="0"/>
              <a:t>vs </a:t>
            </a:r>
            <a:r>
              <a:rPr lang="en-US" sz="2000" b="0" dirty="0"/>
              <a:t>standard </a:t>
            </a:r>
            <a:r>
              <a:rPr lang="en-US" sz="2000" b="0" dirty="0" smtClean="0"/>
              <a:t>phacoemulsification; Mean </a:t>
            </a:r>
            <a:r>
              <a:rPr lang="en-US" sz="2000" b="0" dirty="0"/>
              <a:t>postoperative surgically induced astigmatism at 3 </a:t>
            </a:r>
            <a:r>
              <a:rPr lang="en-US" sz="2000" b="0" dirty="0" smtClean="0"/>
              <a:t>months</a:t>
            </a:r>
            <a:endParaRPr lang="en-US" sz="2000" b="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7214" y="3298963"/>
            <a:ext cx="8386212" cy="23284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25425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805490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“This review was limited by the very low- to moderate-certainty evidence that did not show a consistent benefit in smaller incisions with respect to surgically induced astigmatism</a:t>
            </a:r>
            <a:r>
              <a:rPr lang="en-US" dirty="0" smtClean="0"/>
              <a:t>.”</a:t>
            </a:r>
            <a:endParaRPr lang="en-US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“…</a:t>
            </a:r>
            <a:r>
              <a:rPr lang="en-US" dirty="0" smtClean="0"/>
              <a:t>the </a:t>
            </a:r>
            <a:r>
              <a:rPr lang="en-US" dirty="0"/>
              <a:t>choice of surgical technique should be based on the patient's medical history, patient and physician preferences, and the skill of the surgeon.</a:t>
            </a:r>
            <a:r>
              <a:rPr lang="en-GB" dirty="0" smtClean="0"/>
              <a:t>”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“</a:t>
            </a:r>
            <a:r>
              <a:rPr lang="en-US" dirty="0"/>
              <a:t>There is a need for better-reported randomized controlled trials and randomized controlled trials that collect and report data on adverse events when comparing different-sized incisions for age-related cataract.</a:t>
            </a:r>
            <a:r>
              <a:rPr lang="en-GB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9483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Acknowledgements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112820"/>
            <a:ext cx="7387092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Cochrane Eyes and Vision US Satellite, funded by the National Eye Institute, National Institutes of Health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1800" dirty="0"/>
              <a:t>Cochrane Eyes and Vision Editorial Base, funded by the UK National Health Service Research and Development </a:t>
            </a:r>
            <a:r>
              <a:rPr lang="en-US" sz="1800" dirty="0" err="1"/>
              <a:t>Programme</a:t>
            </a:r>
            <a:endParaRPr lang="en-US" sz="18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sv-SE" sz="1800" dirty="0"/>
              <a:t>Systematic review conducted by </a:t>
            </a:r>
            <a:r>
              <a:rPr lang="en-US" sz="1800" dirty="0" err="1"/>
              <a:t>Chonfei</a:t>
            </a:r>
            <a:r>
              <a:rPr lang="en-US" sz="1800" dirty="0"/>
              <a:t> </a:t>
            </a:r>
            <a:r>
              <a:rPr lang="en-US" sz="1800" dirty="0" err="1"/>
              <a:t>Jin</a:t>
            </a:r>
            <a:r>
              <a:rPr lang="en-US" sz="1800" dirty="0"/>
              <a:t>, </a:t>
            </a:r>
            <a:r>
              <a:rPr lang="en-US" sz="1800" dirty="0" err="1"/>
              <a:t>Xinyu</a:t>
            </a:r>
            <a:r>
              <a:rPr lang="en-US" sz="1800" dirty="0"/>
              <a:t> Chen, Andrew Law, </a:t>
            </a:r>
            <a:r>
              <a:rPr lang="en-US" sz="1800" dirty="0" err="1"/>
              <a:t>Yunhee</a:t>
            </a:r>
            <a:r>
              <a:rPr lang="en-US" sz="1800" dirty="0"/>
              <a:t> Kang, </a:t>
            </a:r>
            <a:r>
              <a:rPr lang="en-US" sz="1800" dirty="0" err="1"/>
              <a:t>Xue</a:t>
            </a:r>
            <a:r>
              <a:rPr lang="en-US" sz="1800" dirty="0"/>
              <a:t> Wang, Wen Xu, </a:t>
            </a:r>
            <a:r>
              <a:rPr lang="en-US" sz="1800" dirty="0" err="1"/>
              <a:t>Ke</a:t>
            </a:r>
            <a:r>
              <a:rPr lang="en-US" sz="1800" dirty="0"/>
              <a:t> Yao in collaboration with methodologists at the Cochrane Eyes and Vision US Satellite</a:t>
            </a:r>
          </a:p>
          <a:p>
            <a:r>
              <a:rPr lang="sv-SE" sz="1800" b="1" dirty="0"/>
              <a:t>Review citation</a:t>
            </a:r>
          </a:p>
          <a:p>
            <a:pPr fontAlgn="base"/>
            <a:r>
              <a:rPr lang="en-US" sz="1800" dirty="0" err="1"/>
              <a:t>Jin</a:t>
            </a:r>
            <a:r>
              <a:rPr lang="en-US" sz="1800" dirty="0"/>
              <a:t> C, Chen X, Law A, Kang Y, Wang X, Xu W, Yao K. Different-sized incisions for phacoemulsification in age-related cataract. Cochrane Database of Systematic Reviews 2017, Issue 9. Art. No.: CD010510. DOI: 10.1002/14651858.CD010510.pub2.</a:t>
            </a:r>
          </a:p>
          <a:p>
            <a:r>
              <a:rPr lang="en-US" dirty="0"/>
              <a:t/>
            </a:r>
            <a:br>
              <a:rPr lang="en-US" dirty="0"/>
            </a:br>
            <a:endParaRPr lang="sv-SE" sz="1800" b="1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42420" y="280431"/>
            <a:ext cx="1182813" cy="874787"/>
          </a:xfrm>
          <a:prstGeom prst="rect">
            <a:avLst/>
          </a:prstGeom>
        </p:spPr>
      </p:pic>
      <p:pic>
        <p:nvPicPr>
          <p:cNvPr id="7" name="Picture 1" descr="nei_logo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74765" y="280430"/>
            <a:ext cx="1528110" cy="874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4062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Table of Contents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30891007"/>
              </p:ext>
            </p:extLst>
          </p:nvPr>
        </p:nvGraphicFramePr>
        <p:xfrm>
          <a:off x="444500" y="2282825"/>
          <a:ext cx="6134021" cy="26661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74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5856621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01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Background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02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Types</a:t>
                      </a:r>
                      <a:r>
                        <a:rPr lang="en-GB" sz="1400" baseline="0" dirty="0">
                          <a:solidFill>
                            <a:schemeClr val="tx2"/>
                          </a:solidFill>
                        </a:rPr>
                        <a:t> of studies</a:t>
                      </a:r>
                      <a:endParaRPr lang="en-GB" sz="1400" dirty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03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Key results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04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Tables (Risk of Bias/Forest Plots)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05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Conclusions</a:t>
                      </a: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444365">
                <a:tc>
                  <a:txBody>
                    <a:bodyPr/>
                    <a:lstStyle/>
                    <a:p>
                      <a:r>
                        <a:rPr lang="en-GB" sz="1400" b="1" dirty="0">
                          <a:solidFill>
                            <a:schemeClr val="bg2"/>
                          </a:solidFill>
                          <a:latin typeface="+mj-lt"/>
                        </a:rPr>
                        <a:t>06</a:t>
                      </a:r>
                    </a:p>
                  </a:txBody>
                  <a:tcPr marL="0" marR="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>
                          <a:solidFill>
                            <a:schemeClr val="tx2"/>
                          </a:solidFill>
                        </a:rPr>
                        <a:t>Acknowledgements</a:t>
                      </a:r>
                      <a:endParaRPr lang="en-GB" sz="1400" baseline="0" dirty="0">
                        <a:solidFill>
                          <a:schemeClr val="tx2"/>
                        </a:solidFill>
                      </a:endParaRPr>
                    </a:p>
                  </a:txBody>
                  <a:tcPr marL="0" marR="1080000" marT="36000" marB="0">
                    <a:lnT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2028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8" y="2275200"/>
            <a:ext cx="6838886" cy="3909600"/>
          </a:xfrm>
        </p:spPr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 cataract is a clouding of lens in the eye.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Phacoemulsification is a cataract surgery in which </a:t>
            </a:r>
            <a:r>
              <a:rPr lang="en-GB" dirty="0"/>
              <a:t>o</a:t>
            </a:r>
            <a:r>
              <a:rPr lang="en-GB" dirty="0" smtClean="0"/>
              <a:t>ne or more incisions are </a:t>
            </a:r>
            <a:r>
              <a:rPr lang="en-GB" dirty="0"/>
              <a:t>made </a:t>
            </a:r>
            <a:r>
              <a:rPr lang="en-GB" dirty="0" smtClean="0"/>
              <a:t>to </a:t>
            </a:r>
            <a:r>
              <a:rPr lang="en-GB" dirty="0"/>
              <a:t>remove the </a:t>
            </a:r>
            <a:r>
              <a:rPr lang="en-GB" dirty="0" smtClean="0"/>
              <a:t>cloudy lens.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 smtClean="0"/>
              <a:t>Astigmatism and other adverse effects can occur after phacoemulsification.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b="1" dirty="0"/>
              <a:t>Question:</a:t>
            </a:r>
          </a:p>
          <a:p>
            <a:pPr marL="522288" lvl="1" indent="-342900"/>
            <a:r>
              <a:rPr lang="en-GB" b="1" dirty="0" smtClean="0"/>
              <a:t>Is the size of the incision </a:t>
            </a:r>
            <a:r>
              <a:rPr lang="en-GB" b="1" dirty="0"/>
              <a:t>during </a:t>
            </a:r>
            <a:r>
              <a:rPr lang="en-GB" b="1" dirty="0" smtClean="0"/>
              <a:t>phacoemulsification associated with the outcomes of cataract surgery?</a:t>
            </a:r>
            <a:endParaRPr lang="en-GB" b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 smtClean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0568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Types of studies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142680"/>
            <a:ext cx="6919005" cy="3909600"/>
          </a:xfrm>
        </p:spPr>
        <p:txBody>
          <a:bodyPr/>
          <a:lstStyle/>
          <a:p>
            <a:pPr marL="0" lvl="1" indent="0">
              <a:buNone/>
            </a:pPr>
            <a:r>
              <a:rPr lang="en-GB" b="1" dirty="0"/>
              <a:t>Participants</a:t>
            </a:r>
          </a:p>
          <a:p>
            <a:pPr marL="0" lvl="1" indent="0">
              <a:buNone/>
            </a:pPr>
            <a:r>
              <a:rPr lang="en-US" dirty="0"/>
              <a:t>26 </a:t>
            </a:r>
            <a:r>
              <a:rPr lang="en-US" dirty="0" smtClean="0"/>
              <a:t>randomized controlled trials (RCTs) </a:t>
            </a:r>
            <a:r>
              <a:rPr lang="en-US" dirty="0"/>
              <a:t>with a total of 2737 participants (3120 eyes</a:t>
            </a:r>
            <a:r>
              <a:rPr lang="en-US" dirty="0" smtClean="0"/>
              <a:t>)</a:t>
            </a:r>
            <a:endParaRPr lang="en-GB" dirty="0"/>
          </a:p>
          <a:p>
            <a:pPr marL="0" lvl="1" indent="0">
              <a:buNone/>
            </a:pPr>
            <a:r>
              <a:rPr lang="en-GB" b="1" dirty="0" smtClean="0"/>
              <a:t>Interventions</a:t>
            </a:r>
            <a:endParaRPr lang="en-GB" b="1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 smtClean="0"/>
              <a:t>The larger C-MICS</a:t>
            </a:r>
            <a:r>
              <a:rPr lang="en-US" sz="1800" dirty="0"/>
              <a:t> (2.2 mm)</a:t>
            </a:r>
            <a:r>
              <a:rPr lang="en-US" sz="1800" dirty="0" smtClean="0"/>
              <a:t> VERSUS </a:t>
            </a:r>
            <a:r>
              <a:rPr lang="en-US" sz="1800" dirty="0"/>
              <a:t>standard phacoemulsification (about 3.0 mm)</a:t>
            </a:r>
            <a:endParaRPr lang="en-US" sz="1800" dirty="0" smtClean="0"/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dirty="0" smtClean="0"/>
              <a:t>OR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 smtClean="0"/>
              <a:t>The smaller C-MICS </a:t>
            </a:r>
            <a:r>
              <a:rPr lang="en-US" sz="1800" dirty="0"/>
              <a:t>(1.8 mm)</a:t>
            </a:r>
            <a:r>
              <a:rPr lang="en-US" sz="1800" dirty="0" smtClean="0"/>
              <a:t> VERSUS </a:t>
            </a:r>
            <a:r>
              <a:rPr lang="en-US" sz="1800" dirty="0"/>
              <a:t>standard </a:t>
            </a:r>
            <a:r>
              <a:rPr lang="en-US" sz="1800" dirty="0" smtClean="0"/>
              <a:t>phacoemulsification</a:t>
            </a:r>
            <a:r>
              <a:rPr lang="en-US" sz="1800" dirty="0"/>
              <a:t> (about 3.0 mm)</a:t>
            </a:r>
            <a:endParaRPr lang="en-US" sz="1800" dirty="0" smtClean="0"/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dirty="0" smtClean="0"/>
              <a:t>OR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 smtClean="0"/>
              <a:t>The smaller C-MICS </a:t>
            </a:r>
            <a:r>
              <a:rPr lang="en-US" sz="1800" dirty="0"/>
              <a:t>(1.8 mm)</a:t>
            </a:r>
            <a:r>
              <a:rPr lang="en-US" sz="1800" dirty="0" smtClean="0"/>
              <a:t> VERSUS </a:t>
            </a:r>
            <a:r>
              <a:rPr lang="en-US" sz="1800" dirty="0"/>
              <a:t>the larger </a:t>
            </a:r>
            <a:r>
              <a:rPr lang="en-US" sz="1800" dirty="0" smtClean="0"/>
              <a:t>C-MICS </a:t>
            </a:r>
            <a:r>
              <a:rPr lang="en-US" sz="1800" dirty="0"/>
              <a:t>(2.2 mm)</a:t>
            </a:r>
            <a:endParaRPr lang="en-US" sz="1800" dirty="0" smtClean="0"/>
          </a:p>
          <a:p>
            <a:pPr marL="0" lvl="1" indent="0" algn="ctr">
              <a:spcBef>
                <a:spcPts val="0"/>
              </a:spcBef>
              <a:buNone/>
            </a:pPr>
            <a:r>
              <a:rPr lang="en-US" sz="1800" dirty="0" smtClean="0"/>
              <a:t>OR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sz="1800" dirty="0"/>
              <a:t>B-MICS (&lt;= 1.5 mm)</a:t>
            </a:r>
            <a:r>
              <a:rPr lang="en-US" sz="1800" dirty="0" smtClean="0"/>
              <a:t> VERSUS </a:t>
            </a:r>
            <a:r>
              <a:rPr lang="en-US" sz="1800" dirty="0"/>
              <a:t>standard </a:t>
            </a:r>
            <a:r>
              <a:rPr lang="en-US" sz="1800" dirty="0" smtClean="0"/>
              <a:t>phacoemulsification </a:t>
            </a:r>
            <a:r>
              <a:rPr lang="en-US" sz="1800" dirty="0"/>
              <a:t>(about 3.0 mm)</a:t>
            </a:r>
            <a:endParaRPr lang="en-GB" sz="1800" dirty="0" smtClean="0"/>
          </a:p>
        </p:txBody>
      </p:sp>
    </p:spTree>
    <p:extLst>
      <p:ext uri="{BB962C8B-B14F-4D97-AF65-F5344CB8AC3E}">
        <p14:creationId xmlns:p14="http://schemas.microsoft.com/office/powerpoint/2010/main" val="24823258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Key results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8280193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The larger C-MICS group was favored over the standard phacoemulsification group for SIA and BCVA at three months' follow-up, but all differences were clinically </a:t>
            </a:r>
            <a:r>
              <a:rPr lang="en-US" dirty="0" smtClean="0"/>
              <a:t>small... </a:t>
            </a:r>
            <a:r>
              <a:rPr lang="en-GB" dirty="0" smtClean="0"/>
              <a:t>”</a:t>
            </a:r>
          </a:p>
          <a:p>
            <a:pPr algn="ctr"/>
            <a:r>
              <a:rPr lang="en-GB" dirty="0" smtClean="0"/>
              <a:t>SIA: MD -0.19, 95% CI -0.30 to -0.09</a:t>
            </a:r>
          </a:p>
          <a:p>
            <a:endParaRPr lang="en-GB" dirty="0" smtClean="0"/>
          </a:p>
          <a:p>
            <a:r>
              <a:rPr lang="en-GB" dirty="0" smtClean="0"/>
              <a:t>“</a:t>
            </a:r>
            <a:r>
              <a:rPr lang="en-US" dirty="0"/>
              <a:t>The smaller C-MICS was favored over standard phacoemulsification for SIA and BCVA, but the differences were small </a:t>
            </a:r>
            <a:r>
              <a:rPr lang="en-US" dirty="0" smtClean="0"/>
              <a:t>…</a:t>
            </a:r>
            <a:r>
              <a:rPr lang="en-GB" dirty="0" smtClean="0"/>
              <a:t>”</a:t>
            </a:r>
          </a:p>
          <a:p>
            <a:pPr algn="ctr"/>
            <a:r>
              <a:rPr lang="en-GB" dirty="0" smtClean="0"/>
              <a:t>SIA: MD -0.23, 95% CI -0.34 to -0.13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84753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rgbClr val="00AAAA"/>
                </a:solidFill>
              </a:rPr>
              <a:t>Key results (continued)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9737" y="2275200"/>
            <a:ext cx="7985806" cy="3909600"/>
          </a:xfrm>
        </p:spPr>
        <p:txBody>
          <a:bodyPr/>
          <a:lstStyle/>
          <a:p>
            <a:r>
              <a:rPr lang="en-GB" dirty="0" smtClean="0"/>
              <a:t>“</a:t>
            </a:r>
            <a:r>
              <a:rPr lang="en-US" dirty="0"/>
              <a:t>We found little or no difference in SIA, BCVA, and CCT change at three months' </a:t>
            </a:r>
            <a:r>
              <a:rPr lang="en-US" dirty="0" smtClean="0"/>
              <a:t>follow-up …</a:t>
            </a:r>
            <a:r>
              <a:rPr lang="en-GB" dirty="0" smtClean="0"/>
              <a:t>”</a:t>
            </a:r>
          </a:p>
          <a:p>
            <a:pPr algn="ctr"/>
            <a:r>
              <a:rPr lang="en-GB" dirty="0" smtClean="0"/>
              <a:t>SIA: MD 0.04, 95% CI -0.09 to 0.16</a:t>
            </a:r>
          </a:p>
          <a:p>
            <a:endParaRPr lang="en-GB" dirty="0" smtClean="0"/>
          </a:p>
          <a:p>
            <a:r>
              <a:rPr lang="en-GB" dirty="0" smtClean="0"/>
              <a:t>“</a:t>
            </a:r>
            <a:r>
              <a:rPr lang="en-US" dirty="0"/>
              <a:t>We found no difference or a clinically unimportant difference in SIA, BCVA, ECL, and CCT at three months' </a:t>
            </a:r>
            <a:r>
              <a:rPr lang="en-US" dirty="0" smtClean="0"/>
              <a:t>follow-up</a:t>
            </a:r>
            <a:r>
              <a:rPr lang="en-US" dirty="0"/>
              <a:t> </a:t>
            </a:r>
            <a:r>
              <a:rPr lang="en-US" dirty="0" smtClean="0"/>
              <a:t>…</a:t>
            </a:r>
            <a:r>
              <a:rPr lang="en-GB" dirty="0" smtClean="0"/>
              <a:t>”</a:t>
            </a:r>
          </a:p>
          <a:p>
            <a:pPr algn="ctr"/>
            <a:r>
              <a:rPr lang="en-GB" dirty="0" smtClean="0"/>
              <a:t>SIA: MD -0.01, 95% CI -0.03 to 0.01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37010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439738" y="1063171"/>
            <a:ext cx="6120000" cy="1379557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Tables</a:t>
            </a:r>
            <a:br>
              <a:rPr lang="en-US" dirty="0"/>
            </a:br>
            <a:r>
              <a:rPr lang="en-US" sz="2800" b="0" dirty="0" smtClean="0"/>
              <a:t>Flow </a:t>
            </a:r>
            <a:r>
              <a:rPr lang="en-US" sz="2800" b="0" dirty="0" smtClean="0"/>
              <a:t>diagram</a:t>
            </a:r>
            <a:endParaRPr lang="en-US" sz="2800" b="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83763" y="1224632"/>
            <a:ext cx="4162425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25042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439738" y="1741712"/>
            <a:ext cx="6120000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Tables</a:t>
            </a:r>
            <a:br>
              <a:rPr lang="en-US" dirty="0"/>
            </a:br>
            <a:r>
              <a:rPr lang="en-US" sz="2800" b="0" dirty="0"/>
              <a:t>Risk of Bias</a:t>
            </a:r>
          </a:p>
        </p:txBody>
      </p:sp>
      <p:pic>
        <p:nvPicPr>
          <p:cNvPr id="1026" name="Picture 2" descr="Fig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9254" y="-3286"/>
            <a:ext cx="2109754" cy="6861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73646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/>
        </p:nvSpPr>
        <p:spPr>
          <a:xfrm>
            <a:off x="439737" y="2006755"/>
            <a:ext cx="8425967" cy="632838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3600" b="1" kern="1200" spc="-40" baseline="0">
                <a:solidFill>
                  <a:schemeClr val="bg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Tables</a:t>
            </a:r>
            <a:br>
              <a:rPr lang="en-US" dirty="0"/>
            </a:br>
            <a:r>
              <a:rPr lang="en-US" sz="2000" b="0" dirty="0"/>
              <a:t>Larger coaxial </a:t>
            </a:r>
            <a:r>
              <a:rPr lang="en-US" sz="2000" b="0" dirty="0" err="1"/>
              <a:t>microincision</a:t>
            </a:r>
            <a:r>
              <a:rPr lang="en-US" sz="2000" b="0" dirty="0"/>
              <a:t> cataract surgery </a:t>
            </a:r>
            <a:r>
              <a:rPr lang="en-US" sz="2000" b="0" dirty="0" smtClean="0"/>
              <a:t>vs </a:t>
            </a:r>
            <a:r>
              <a:rPr lang="en-US" sz="2000" b="0" dirty="0"/>
              <a:t>standard </a:t>
            </a:r>
            <a:r>
              <a:rPr lang="en-US" sz="2000" b="0" dirty="0" smtClean="0"/>
              <a:t>phacoemulsification; Mean </a:t>
            </a:r>
            <a:r>
              <a:rPr lang="en-US" sz="2000" b="0" dirty="0"/>
              <a:t>postoperative surgically induced astigmatism at 3 </a:t>
            </a:r>
            <a:r>
              <a:rPr lang="en-US" sz="2000" b="0" dirty="0" smtClean="0"/>
              <a:t>months</a:t>
            </a:r>
            <a:endParaRPr lang="en-US" sz="2000" b="0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6971" y="3049656"/>
            <a:ext cx="8425967" cy="34100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624172"/>
      </p:ext>
    </p:extLst>
  </p:cSld>
  <p:clrMapOvr>
    <a:masterClrMapping/>
  </p:clrMapOvr>
</p:sld>
</file>

<file path=ppt/theme/theme1.xml><?xml version="1.0" encoding="utf-8"?>
<a:theme xmlns:a="http://schemas.openxmlformats.org/drawingml/2006/main" name="CEVG_Branded_PPT_Template">
  <a:themeElements>
    <a:clrScheme name="Cochrane teal">
      <a:dk1>
        <a:srgbClr val="000000"/>
      </a:dk1>
      <a:lt1>
        <a:srgbClr val="FFFFFF"/>
      </a:lt1>
      <a:dk2>
        <a:srgbClr val="002D64"/>
      </a:dk2>
      <a:lt2>
        <a:srgbClr val="00AAAA"/>
      </a:lt2>
      <a:accent1>
        <a:srgbClr val="002D64"/>
      </a:accent1>
      <a:accent2>
        <a:srgbClr val="00AAAA"/>
      </a:accent2>
      <a:accent3>
        <a:srgbClr val="696969"/>
      </a:accent3>
      <a:accent4>
        <a:srgbClr val="999999"/>
      </a:accent4>
      <a:accent5>
        <a:srgbClr val="CCCCCC"/>
      </a:accent5>
      <a:accent6>
        <a:srgbClr val="E6E6E6"/>
      </a:accent6>
      <a:hlink>
        <a:srgbClr val="002D64"/>
      </a:hlink>
      <a:folHlink>
        <a:srgbClr val="002D64"/>
      </a:folHlink>
    </a:clrScheme>
    <a:fontScheme name="Cochrane">
      <a:majorFont>
        <a:latin typeface="Source Sans Pro"/>
        <a:ea typeface=""/>
        <a:cs typeface=""/>
      </a:majorFont>
      <a:minorFont>
        <a:latin typeface="Source Sans Pro Semibol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noFill/>
        <a:ln w="317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CEVG_Branded_PPT_Template" id="{2CF02060-34C0-4EB9-9B0E-5DFA36141274}" vid="{F6CDF083-06D5-45CC-AEC5-A8B4676F014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CEVG_Branded_PPT_Template</Template>
  <TotalTime>635</TotalTime>
  <Words>455</Words>
  <Application>Microsoft Office PowerPoint</Application>
  <PresentationFormat>On-screen Show (4:3)</PresentationFormat>
  <Paragraphs>71</Paragraphs>
  <Slides>14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Source Sans Pro</vt:lpstr>
      <vt:lpstr>Source Sans Pro Semibold</vt:lpstr>
      <vt:lpstr>CEVG_Branded_PPT_Template</vt:lpstr>
      <vt:lpstr>Difference sized incisions for phacoemulsification in age-related cataract  Chongfei Jin, Xinyi Chen, Andrew Law, Xue Wang, Wen Xu, Ke Yao   Issue 09, 2017</vt:lpstr>
      <vt:lpstr>Table of Contents</vt:lpstr>
      <vt:lpstr>Background</vt:lpstr>
      <vt:lpstr>Types of studies</vt:lpstr>
      <vt:lpstr>Key results</vt:lpstr>
      <vt:lpstr>Key results (continued)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Conclusions</vt:lpstr>
      <vt:lpstr>Acknowledgements</vt:lpstr>
    </vt:vector>
  </TitlesOfParts>
  <Company>Johns Hopkins School of Public Health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 on two lines maximum</dc:title>
  <dc:creator>64bit</dc:creator>
  <cp:lastModifiedBy>Wei, Yahui</cp:lastModifiedBy>
  <cp:revision>70</cp:revision>
  <cp:lastPrinted>2016-02-03T18:10:19Z</cp:lastPrinted>
  <dcterms:created xsi:type="dcterms:W3CDTF">2016-01-08T19:44:44Z</dcterms:created>
  <dcterms:modified xsi:type="dcterms:W3CDTF">2018-06-29T19:01:46Z</dcterms:modified>
</cp:coreProperties>
</file>