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82" r:id="rId4"/>
    <p:sldId id="320" r:id="rId5"/>
    <p:sldId id="258" r:id="rId6"/>
    <p:sldId id="269" r:id="rId7"/>
    <p:sldId id="270" r:id="rId8"/>
    <p:sldId id="266" r:id="rId9"/>
    <p:sldId id="267" r:id="rId10"/>
    <p:sldId id="294" r:id="rId11"/>
    <p:sldId id="295" r:id="rId12"/>
    <p:sldId id="296" r:id="rId13"/>
    <p:sldId id="297" r:id="rId14"/>
    <p:sldId id="302" r:id="rId15"/>
    <p:sldId id="298" r:id="rId16"/>
    <p:sldId id="321" r:id="rId17"/>
    <p:sldId id="322" r:id="rId18"/>
    <p:sldId id="323" r:id="rId19"/>
    <p:sldId id="324" r:id="rId20"/>
    <p:sldId id="325" r:id="rId21"/>
    <p:sldId id="326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7" r:id="rId30"/>
    <p:sldId id="336" r:id="rId31"/>
    <p:sldId id="338" r:id="rId32"/>
    <p:sldId id="340" r:id="rId33"/>
    <p:sldId id="291" r:id="rId34"/>
    <p:sldId id="292" r:id="rId35"/>
    <p:sldId id="261" r:id="rId36"/>
    <p:sldId id="271" r:id="rId37"/>
    <p:sldId id="263" r:id="rId38"/>
    <p:sldId id="327" r:id="rId39"/>
    <p:sldId id="34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49604-7380-EB4A-B326-88E31609AA3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8753E-647B-6145-AEEB-A3C541F9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8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34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9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9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9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9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9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9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B8523E-B18A-254E-B906-64889751AA57}" type="slidenum">
              <a:rPr lang="en-US" sz="1200"/>
              <a:pPr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09C544-1482-F14F-9560-32EDF48E4128}" type="slidenum">
              <a:rPr lang="en-US" sz="1200"/>
              <a:pPr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0C7D40-CDCF-1349-B8CA-E2891BB4A8F2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9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4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3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5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9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9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9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753E-647B-6145-AEEB-A3C541F979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CA81-D511-B54D-9C67-92B8250D57F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587E-387B-1E47-A8FE-08B2EA86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1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CA81-D511-B54D-9C67-92B8250D57F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587E-387B-1E47-A8FE-08B2EA86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5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CA81-D511-B54D-9C67-92B8250D57F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587E-387B-1E47-A8FE-08B2EA86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7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CA81-D511-B54D-9C67-92B8250D57F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587E-387B-1E47-A8FE-08B2EA86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CA81-D511-B54D-9C67-92B8250D57F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587E-387B-1E47-A8FE-08B2EA86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CA81-D511-B54D-9C67-92B8250D57F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587E-387B-1E47-A8FE-08B2EA86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5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CA81-D511-B54D-9C67-92B8250D57F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587E-387B-1E47-A8FE-08B2EA86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4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CA81-D511-B54D-9C67-92B8250D57F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587E-387B-1E47-A8FE-08B2EA86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CA81-D511-B54D-9C67-92B8250D57F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587E-387B-1E47-A8FE-08B2EA86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7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CA81-D511-B54D-9C67-92B8250D57F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587E-387B-1E47-A8FE-08B2EA86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CA81-D511-B54D-9C67-92B8250D57F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587E-387B-1E47-A8FE-08B2EA86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2CA81-D511-B54D-9C67-92B8250D57F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E587E-387B-1E47-A8FE-08B2EA86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3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5442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CEV and the NIHR trainee research network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2360176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solidFill>
                  <a:srgbClr val="1F497D"/>
                </a:solidFill>
              </a:rPr>
              <a:t>Miss Tasanee Braithwaite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CEV Contact Editor</a:t>
            </a:r>
          </a:p>
          <a:p>
            <a:r>
              <a:rPr lang="en-US" sz="2400" dirty="0" err="1" smtClean="0">
                <a:solidFill>
                  <a:srgbClr val="1F497D"/>
                </a:solidFill>
              </a:rPr>
              <a:t>Moorfields</a:t>
            </a:r>
            <a:r>
              <a:rPr lang="en-US" sz="2400" dirty="0" smtClean="0">
                <a:solidFill>
                  <a:srgbClr val="1F497D"/>
                </a:solidFill>
              </a:rPr>
              <a:t> Eye Hospital, London</a:t>
            </a:r>
          </a:p>
          <a:p>
            <a:endParaRPr lang="en-US" sz="2400" dirty="0">
              <a:solidFill>
                <a:srgbClr val="1F497D"/>
              </a:solidFill>
            </a:endParaRPr>
          </a:p>
          <a:p>
            <a:r>
              <a:rPr lang="en-US" sz="2400" b="1" dirty="0" smtClean="0">
                <a:solidFill>
                  <a:srgbClr val="1F497D"/>
                </a:solidFill>
              </a:rPr>
              <a:t>On behalf of Richard </a:t>
            </a:r>
            <a:r>
              <a:rPr lang="en-US" sz="2400" b="1" dirty="0" err="1" smtClean="0">
                <a:solidFill>
                  <a:srgbClr val="1F497D"/>
                </a:solidFill>
              </a:rPr>
              <a:t>Wormald</a:t>
            </a:r>
            <a:r>
              <a:rPr lang="en-US" sz="2400" b="1" dirty="0" smtClean="0">
                <a:solidFill>
                  <a:srgbClr val="1F497D"/>
                </a:solidFill>
              </a:rPr>
              <a:t>, Iris Gordon and </a:t>
            </a:r>
            <a:r>
              <a:rPr lang="en-US" sz="2400" b="1" dirty="0" err="1" smtClean="0">
                <a:solidFill>
                  <a:srgbClr val="1F497D"/>
                </a:solidFill>
              </a:rPr>
              <a:t>Anupa</a:t>
            </a:r>
            <a:r>
              <a:rPr lang="en-US" sz="2400" b="1" dirty="0" smtClean="0">
                <a:solidFill>
                  <a:srgbClr val="1F497D"/>
                </a:solidFill>
              </a:rPr>
              <a:t> Shah</a:t>
            </a:r>
            <a:endParaRPr lang="en-US" sz="2400" b="1" dirty="0">
              <a:solidFill>
                <a:srgbClr val="1F497D"/>
              </a:solidFill>
            </a:endParaRPr>
          </a:p>
        </p:txBody>
      </p:sp>
      <p:pic>
        <p:nvPicPr>
          <p:cNvPr id="4" name="Picture 3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099"/>
            <a:ext cx="9144000" cy="19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0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1F497D"/>
                </a:solidFill>
              </a:rPr>
              <a:t>Priority setting in the NHS – the James Lind Alliance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007"/>
            <a:ext cx="8229600" cy="4053156"/>
          </a:xfrm>
        </p:spPr>
        <p:txBody>
          <a:bodyPr>
            <a:normAutofit/>
          </a:bodyPr>
          <a:lstStyle/>
          <a:p>
            <a:r>
              <a:rPr lang="en-US" dirty="0"/>
              <a:t>Funding for research is limited</a:t>
            </a:r>
          </a:p>
          <a:p>
            <a:r>
              <a:rPr lang="en-US" dirty="0" smtClean="0"/>
              <a:t>Target future research to </a:t>
            </a:r>
            <a:r>
              <a:rPr lang="en-US" dirty="0" smtClean="0">
                <a:solidFill>
                  <a:srgbClr val="FF0000"/>
                </a:solidFill>
              </a:rPr>
              <a:t>answering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unanswered</a:t>
            </a:r>
            <a:r>
              <a:rPr lang="en-US" dirty="0" smtClean="0"/>
              <a:t> questions of greatest </a:t>
            </a:r>
            <a:r>
              <a:rPr lang="en-US" dirty="0" smtClean="0">
                <a:solidFill>
                  <a:srgbClr val="FF0000"/>
                </a:solidFill>
              </a:rPr>
              <a:t>importance</a:t>
            </a:r>
            <a:r>
              <a:rPr lang="en-US" dirty="0" smtClean="0"/>
              <a:t> to patients, relatives, </a:t>
            </a:r>
            <a:r>
              <a:rPr lang="en-US" dirty="0" err="1" smtClean="0"/>
              <a:t>carers</a:t>
            </a:r>
            <a:r>
              <a:rPr lang="en-US" dirty="0" smtClean="0"/>
              <a:t> and eye care professionals</a:t>
            </a:r>
          </a:p>
          <a:p>
            <a:r>
              <a:rPr lang="en-US" dirty="0"/>
              <a:t>Sight loss and vision priority setting partnership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9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1F497D"/>
                </a:solidFill>
              </a:rPr>
              <a:t>Priority setting in the NHS – the James Lind Alliance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007"/>
            <a:ext cx="8229600" cy="40531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122 research priorities</a:t>
            </a:r>
          </a:p>
          <a:p>
            <a:r>
              <a:rPr lang="en-US" dirty="0" smtClean="0"/>
              <a:t>12 subjects – ARMD, cataract, childhood-onset disorders, cornea/external eye disease, glaucoma, inherited retinal disease, </a:t>
            </a:r>
            <a:r>
              <a:rPr lang="en-US" dirty="0" err="1" smtClean="0"/>
              <a:t>neuro</a:t>
            </a:r>
            <a:r>
              <a:rPr lang="en-US" dirty="0" smtClean="0"/>
              <a:t>-ophthalmology, ocular cancer, ocular inflammatory diseases, refractive error and ocular motility, retinal vascular diseases, </a:t>
            </a:r>
            <a:r>
              <a:rPr lang="en-US" dirty="0" err="1" smtClean="0"/>
              <a:t>vitreoretinal</a:t>
            </a:r>
            <a:r>
              <a:rPr lang="en-US" dirty="0" smtClean="0"/>
              <a:t> and ocular trauma</a:t>
            </a:r>
          </a:p>
          <a:p>
            <a:r>
              <a:rPr lang="en-US" dirty="0" smtClean="0"/>
              <a:t>10 to 11 in each subject</a:t>
            </a:r>
            <a:endParaRPr lang="en-US" dirty="0"/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1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1F497D"/>
                </a:solidFill>
              </a:rPr>
              <a:t>Priority setting in the NHS – the James Lind Alliance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007"/>
            <a:ext cx="8229600" cy="4053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5 domains:</a:t>
            </a:r>
          </a:p>
          <a:p>
            <a:r>
              <a:rPr lang="en-US" dirty="0" smtClean="0"/>
              <a:t>Basic science – mechanism of disease, develop novel therapies</a:t>
            </a:r>
          </a:p>
          <a:p>
            <a:r>
              <a:rPr lang="en-US" dirty="0" smtClean="0"/>
              <a:t>Population-based: risk factors for disease, risk modifiers for outcomes and prognosis</a:t>
            </a:r>
          </a:p>
          <a:p>
            <a:r>
              <a:rPr lang="en-US" dirty="0" smtClean="0"/>
              <a:t>Efficacy and safety of interventions</a:t>
            </a:r>
          </a:p>
          <a:p>
            <a:r>
              <a:rPr lang="en-US" dirty="0" smtClean="0"/>
              <a:t>Investigations – diagnostic test accuracy, screening</a:t>
            </a:r>
          </a:p>
          <a:p>
            <a:r>
              <a:rPr lang="en-US" dirty="0" smtClean="0"/>
              <a:t>Impact and enablement</a:t>
            </a:r>
            <a:endParaRPr lang="en-US" dirty="0"/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7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Priority setting in the NHS – the JLA</a:t>
            </a:r>
            <a:endParaRPr lang="en-US" sz="3200" b="1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  <p:pic>
        <p:nvPicPr>
          <p:cNvPr id="4" name="Picture 3" descr="JLA priority ques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3" y="2065568"/>
            <a:ext cx="7892985" cy="47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CEV and the JLA</a:t>
            </a:r>
            <a:endParaRPr lang="en-US" sz="3200" b="1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  <p:pic>
        <p:nvPicPr>
          <p:cNvPr id="4" name="Picture 3" descr="JLA priority questi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3" y="2065568"/>
            <a:ext cx="7892985" cy="4754684"/>
          </a:xfrm>
          <a:prstGeom prst="rect">
            <a:avLst/>
          </a:prstGeom>
        </p:spPr>
      </p:pic>
      <p:pic>
        <p:nvPicPr>
          <p:cNvPr id="3" name="Picture 2" descr="JLA priorities CEVG only colou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3" y="2003057"/>
            <a:ext cx="7938171" cy="477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23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What is a systematic review?</a:t>
            </a:r>
            <a:endParaRPr lang="en-US" sz="3200" b="1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6779" y="2274838"/>
            <a:ext cx="7265238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“A systematic review attempts to collate </a:t>
            </a:r>
            <a:r>
              <a:rPr lang="en-GB" sz="2800" i="1" dirty="0">
                <a:solidFill>
                  <a:srgbClr val="FF0000"/>
                </a:solidFill>
              </a:rPr>
              <a:t>all</a:t>
            </a:r>
            <a:r>
              <a:rPr lang="en-GB" sz="2800" i="1" dirty="0"/>
              <a:t> empirical evidence that fits </a:t>
            </a:r>
            <a:r>
              <a:rPr lang="en-GB" sz="2800" i="1" dirty="0">
                <a:solidFill>
                  <a:srgbClr val="FF0000"/>
                </a:solidFill>
              </a:rPr>
              <a:t>pre-specified eligibility criteria </a:t>
            </a:r>
            <a:r>
              <a:rPr lang="en-GB" sz="2800" i="1" dirty="0"/>
              <a:t>to answer a specific research question. It uses </a:t>
            </a:r>
            <a:r>
              <a:rPr lang="en-GB" sz="2800" i="1" dirty="0">
                <a:solidFill>
                  <a:srgbClr val="FF0000"/>
                </a:solidFill>
              </a:rPr>
              <a:t>explicit, systematic methods</a:t>
            </a:r>
            <a:r>
              <a:rPr lang="en-GB" sz="2800" i="1" dirty="0"/>
              <a:t> that are selected with a view to </a:t>
            </a:r>
            <a:r>
              <a:rPr lang="en-GB" sz="2800" i="1" dirty="0">
                <a:solidFill>
                  <a:srgbClr val="FF0000"/>
                </a:solidFill>
              </a:rPr>
              <a:t>minimizing bias</a:t>
            </a:r>
            <a:r>
              <a:rPr lang="en-GB" sz="2800" i="1" dirty="0"/>
              <a:t>, thus providing reliable findings from which conclusions can be drawn and decisions made”</a:t>
            </a:r>
          </a:p>
        </p:txBody>
      </p:sp>
    </p:spTree>
    <p:extLst>
      <p:ext uri="{BB962C8B-B14F-4D97-AF65-F5344CB8AC3E}">
        <p14:creationId xmlns:p14="http://schemas.microsoft.com/office/powerpoint/2010/main" val="2393498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F497D"/>
                </a:solidFill>
              </a:rPr>
              <a:t>Why do a systematic review?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007"/>
            <a:ext cx="8229600" cy="4053156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We are inundated with unmanageable amounts of information - systematic reviews enable us to keep up to date with research </a:t>
            </a:r>
            <a:r>
              <a:rPr lang="en-GB" dirty="0" smtClean="0"/>
              <a:t>evidence</a:t>
            </a:r>
            <a:endParaRPr lang="en-GB" dirty="0"/>
          </a:p>
          <a:p>
            <a:endParaRPr lang="en-GB" dirty="0"/>
          </a:p>
          <a:p>
            <a:r>
              <a:rPr lang="en-GB" dirty="0"/>
              <a:t>Systematic reviews summarise the available evidence - aid clinical decision making and guideline </a:t>
            </a:r>
            <a:r>
              <a:rPr lang="en-GB" dirty="0" smtClean="0"/>
              <a:t>development</a:t>
            </a:r>
            <a:endParaRPr lang="en-GB" dirty="0"/>
          </a:p>
          <a:p>
            <a:endParaRPr lang="en-GB" dirty="0"/>
          </a:p>
          <a:p>
            <a:r>
              <a:rPr lang="en-GB" dirty="0"/>
              <a:t>Methodologically rigorous  - attempt to limit issues of bias in both the included trials and the review </a:t>
            </a:r>
            <a:r>
              <a:rPr lang="en-GB" dirty="0" smtClean="0"/>
              <a:t>process 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9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F497D"/>
                </a:solidFill>
              </a:rPr>
              <a:t>Why do a systematic review?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007"/>
            <a:ext cx="8229600" cy="4053156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Confirm or refute existence of a treatment uncertainty – issues of harms as well as </a:t>
            </a:r>
            <a:r>
              <a:rPr lang="en-GB" sz="2800" dirty="0" smtClean="0"/>
              <a:t>benefits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Sometimes </a:t>
            </a:r>
            <a:r>
              <a:rPr lang="en-GB" sz="2800" dirty="0"/>
              <a:t>include studies with conflicting findings – heterogeneity in </a:t>
            </a:r>
            <a:r>
              <a:rPr lang="en-GB" sz="2800" dirty="0" smtClean="0"/>
              <a:t>studies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Inform design of future research – empty reviews show gaps in evidence base, often required to secure funding for new studies</a:t>
            </a:r>
            <a:endParaRPr lang="en-US" sz="2800" dirty="0"/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72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F497D"/>
                </a:solidFill>
              </a:rPr>
              <a:t>L</a:t>
            </a:r>
            <a:r>
              <a:rPr lang="en-US" sz="3600" b="1" dirty="0" smtClean="0">
                <a:solidFill>
                  <a:srgbClr val="1F497D"/>
                </a:solidFill>
              </a:rPr>
              <a:t>imitations of systematic reviews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007"/>
            <a:ext cx="8229600" cy="4053156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smtClean="0"/>
              <a:t>Usually only </a:t>
            </a:r>
            <a:r>
              <a:rPr lang="en-GB" sz="2800" dirty="0"/>
              <a:t>use randomised studies but come in for criticism for not using other types of </a:t>
            </a:r>
            <a:r>
              <a:rPr lang="en-GB" sz="2800" dirty="0" smtClean="0"/>
              <a:t>studies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Rubbish in, rubbish out – problems with interpreting </a:t>
            </a:r>
            <a:r>
              <a:rPr lang="en-GB" sz="2800" dirty="0" smtClean="0"/>
              <a:t>data  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Cochrane </a:t>
            </a:r>
            <a:r>
              <a:rPr lang="en-GB" sz="2800" dirty="0" smtClean="0"/>
              <a:t>Reviews </a:t>
            </a:r>
            <a:r>
              <a:rPr lang="en-GB" sz="2800" dirty="0"/>
              <a:t>are getting more complex to do and to </a:t>
            </a:r>
            <a:r>
              <a:rPr lang="en-GB" sz="2800" dirty="0" smtClean="0"/>
              <a:t>understand… </a:t>
            </a:r>
            <a:r>
              <a:rPr lang="en-GB" sz="2800" dirty="0"/>
              <a:t>is this the right way to go?</a:t>
            </a:r>
          </a:p>
          <a:p>
            <a:endParaRPr lang="en-GB" sz="2800" dirty="0"/>
          </a:p>
          <a:p>
            <a:r>
              <a:rPr lang="en-GB" sz="2800" dirty="0"/>
              <a:t>Empty reviews and review conclusions that state we need more research  - where does that leave the review author and the reader? </a:t>
            </a:r>
          </a:p>
          <a:p>
            <a:endParaRPr lang="en-US" sz="2800" dirty="0"/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0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F497D"/>
                </a:solidFill>
              </a:rPr>
              <a:t>Embarking on a systematic review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006"/>
            <a:ext cx="8229600" cy="4784993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Getting the question right is vital – issues of relevance and </a:t>
            </a:r>
            <a:r>
              <a:rPr lang="en-GB" sz="2800" dirty="0" smtClean="0"/>
              <a:t>priority </a:t>
            </a:r>
            <a:endParaRPr lang="en-GB" sz="2800" dirty="0"/>
          </a:p>
          <a:p>
            <a:r>
              <a:rPr lang="en-GB" sz="2800" dirty="0"/>
              <a:t>Structure your question using the PICO </a:t>
            </a:r>
            <a:r>
              <a:rPr lang="en-GB" sz="2800" dirty="0" smtClean="0"/>
              <a:t>format</a:t>
            </a:r>
            <a:endParaRPr lang="en-GB" sz="2800" dirty="0"/>
          </a:p>
          <a:p>
            <a:r>
              <a:rPr lang="en-GB" sz="2800" dirty="0"/>
              <a:t>Who is your audience – ensure outcome measures are relevant to  clinicians, patients, policy makers and guideline </a:t>
            </a:r>
            <a:r>
              <a:rPr lang="en-GB" sz="2800" dirty="0" smtClean="0"/>
              <a:t>developers</a:t>
            </a:r>
            <a:endParaRPr lang="en-GB" sz="2800" dirty="0"/>
          </a:p>
          <a:p>
            <a:r>
              <a:rPr lang="en-GB" sz="2800" dirty="0"/>
              <a:t>Get a statistician on </a:t>
            </a:r>
            <a:r>
              <a:rPr lang="en-GB" sz="2800" dirty="0" smtClean="0"/>
              <a:t>board</a:t>
            </a:r>
            <a:endParaRPr lang="en-GB" sz="2800" dirty="0"/>
          </a:p>
          <a:p>
            <a:r>
              <a:rPr lang="en-GB" sz="2800" dirty="0"/>
              <a:t>Get an information specialist on </a:t>
            </a:r>
            <a:r>
              <a:rPr lang="en-GB" sz="2800" dirty="0" smtClean="0"/>
              <a:t>board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Register your systematic review on PROSPERO - http://</a:t>
            </a:r>
            <a:r>
              <a:rPr lang="en-GB" sz="2800" dirty="0" err="1"/>
              <a:t>www.crd.york.ac.uk</a:t>
            </a:r>
            <a:r>
              <a:rPr lang="en-GB" sz="2800" dirty="0"/>
              <a:t>/PROSPERO/</a:t>
            </a:r>
          </a:p>
          <a:p>
            <a:endParaRPr lang="en-US" sz="2800" dirty="0"/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F497D"/>
                </a:solidFill>
              </a:rPr>
              <a:t>Overview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007"/>
            <a:ext cx="8229600" cy="4053156"/>
          </a:xfrm>
        </p:spPr>
        <p:txBody>
          <a:bodyPr>
            <a:normAutofit/>
          </a:bodyPr>
          <a:lstStyle/>
          <a:p>
            <a:r>
              <a:rPr lang="en-US" dirty="0" smtClean="0"/>
              <a:t>Cochrane and CEV</a:t>
            </a:r>
          </a:p>
          <a:p>
            <a:r>
              <a:rPr lang="en-US" dirty="0" smtClean="0"/>
              <a:t>The NHS/NIHR research landscape and the JLA priorities: where does the CEV fit in?</a:t>
            </a:r>
          </a:p>
          <a:p>
            <a:r>
              <a:rPr lang="en-US" dirty="0" smtClean="0"/>
              <a:t>What is a Systematic review?</a:t>
            </a:r>
          </a:p>
          <a:p>
            <a:r>
              <a:rPr lang="en-US" dirty="0" smtClean="0"/>
              <a:t>What Cochrane resources are available to help you with your research?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21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1F497D"/>
                </a:solidFill>
              </a:rPr>
              <a:t>Use the PICO format to structure your research question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007"/>
            <a:ext cx="8229600" cy="405315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2800" dirty="0">
                <a:solidFill>
                  <a:srgbClr val="FF0000"/>
                </a:solidFill>
              </a:rPr>
              <a:t>P</a:t>
            </a:r>
            <a:r>
              <a:rPr lang="en-GB" sz="2800" dirty="0"/>
              <a:t>opulation:	who - adults, communities, villages</a:t>
            </a:r>
          </a:p>
          <a:p>
            <a:pPr>
              <a:buClr>
                <a:schemeClr val="tx1"/>
              </a:buClr>
            </a:pPr>
            <a:endParaRPr lang="en-GB" sz="2800" dirty="0"/>
          </a:p>
          <a:p>
            <a:pPr>
              <a:buClr>
                <a:schemeClr val="tx1"/>
              </a:buClr>
            </a:pPr>
            <a:r>
              <a:rPr lang="en-GB" sz="2800" dirty="0">
                <a:solidFill>
                  <a:srgbClr val="FF0000"/>
                </a:solidFill>
              </a:rPr>
              <a:t>I</a:t>
            </a:r>
            <a:r>
              <a:rPr lang="en-GB" sz="2800" dirty="0"/>
              <a:t>ntervention:	what  - medical, surgical, educational</a:t>
            </a:r>
          </a:p>
          <a:p>
            <a:pPr>
              <a:buClr>
                <a:schemeClr val="tx1"/>
              </a:buClr>
            </a:pPr>
            <a:endParaRPr lang="en-GB" sz="2800" dirty="0"/>
          </a:p>
          <a:p>
            <a:pPr>
              <a:buClr>
                <a:schemeClr val="tx1"/>
              </a:buClr>
            </a:pPr>
            <a:r>
              <a:rPr lang="en-GB" sz="2800" dirty="0">
                <a:solidFill>
                  <a:srgbClr val="FF0000"/>
                </a:solidFill>
              </a:rPr>
              <a:t>C</a:t>
            </a:r>
            <a:r>
              <a:rPr lang="en-GB" sz="2800" dirty="0"/>
              <a:t>omparison:	with  - dosage, placebo, sham</a:t>
            </a:r>
          </a:p>
          <a:p>
            <a:pPr>
              <a:buClr>
                <a:schemeClr val="tx1"/>
              </a:buClr>
            </a:pPr>
            <a:endParaRPr lang="en-GB" sz="2800" dirty="0"/>
          </a:p>
          <a:p>
            <a:pPr>
              <a:buClr>
                <a:schemeClr val="tx1"/>
              </a:buClr>
            </a:pPr>
            <a:r>
              <a:rPr lang="en-GB" sz="2800" dirty="0">
                <a:solidFill>
                  <a:srgbClr val="FF0000"/>
                </a:solidFill>
              </a:rPr>
              <a:t>O</a:t>
            </a:r>
            <a:r>
              <a:rPr lang="en-GB" sz="2800" dirty="0"/>
              <a:t>utcome:	</a:t>
            </a:r>
            <a:r>
              <a:rPr lang="en-GB" sz="2800" dirty="0" smtClean="0"/>
              <a:t>how  </a:t>
            </a:r>
            <a:r>
              <a:rPr lang="en-GB" sz="2800" dirty="0"/>
              <a:t>- measurement of effects. Primary and </a:t>
            </a:r>
            <a:r>
              <a:rPr lang="en-GB" sz="2800" dirty="0" smtClean="0"/>
              <a:t>secondary </a:t>
            </a:r>
            <a:r>
              <a:rPr lang="en-GB" sz="2800" dirty="0"/>
              <a:t>outcomes</a:t>
            </a:r>
          </a:p>
          <a:p>
            <a:endParaRPr lang="en-US" sz="2800" dirty="0"/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6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F497D"/>
                </a:solidFill>
              </a:rPr>
              <a:t>The Cochrane Systematic Review Process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007"/>
            <a:ext cx="8229600" cy="4053156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title registration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protocol preparation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editorial and peer review of the protocol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publication of the protocol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systematic review preparation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editorial and peer review of the systematic review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publication of the systematic review</a:t>
            </a:r>
          </a:p>
          <a:p>
            <a:r>
              <a:rPr lang="en-US" sz="2800" dirty="0">
                <a:solidFill>
                  <a:srgbClr val="000000"/>
                </a:solidFill>
              </a:rPr>
              <a:t>updating the systematic review</a:t>
            </a:r>
          </a:p>
          <a:p>
            <a:endParaRPr lang="en-US" sz="2800" dirty="0"/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57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Why is searching important?</a:t>
            </a:r>
            <a:br>
              <a:rPr lang="en-US" sz="3200" b="1" dirty="0" smtClean="0">
                <a:solidFill>
                  <a:srgbClr val="1F497D"/>
                </a:solidFill>
              </a:rPr>
            </a:b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768"/>
            <a:ext cx="8229600" cy="44604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/>
              <a:t>Systematic reviews differ from narrative reviews in that the aim is to find existing evidence on a given topic and synthesize the results.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If studies are missed then a review may be misleading. If only studies with positive outcomes are included then the review may over estimate the effect of a treatment.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Missed studies leads to publication bias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19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Constructing a search – Boolean operators </a:t>
            </a:r>
            <a:br>
              <a:rPr lang="en-US" sz="3200" b="1" dirty="0" smtClean="0">
                <a:solidFill>
                  <a:srgbClr val="1F497D"/>
                </a:solidFill>
              </a:rPr>
            </a:b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768"/>
            <a:ext cx="8229600" cy="4460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dirty="0">
                <a:latin typeface="Arial" pitchFamily="34" charset="0"/>
                <a:cs typeface="Arial" pitchFamily="34" charset="0"/>
              </a:rPr>
              <a:t>–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retrieves only documents that have all terms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1828800" lvl="4" indent="0">
              <a:buNone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useful for narrowing sets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4000" b="1" dirty="0">
                <a:latin typeface="Arial" pitchFamily="34" charset="0"/>
                <a:cs typeface="Arial" pitchFamily="34" charset="0"/>
              </a:rPr>
              <a:t>OR</a:t>
            </a:r>
            <a:r>
              <a:rPr lang="en-GB" dirty="0">
                <a:latin typeface="Arial" pitchFamily="34" charset="0"/>
                <a:cs typeface="Arial" pitchFamily="34" charset="0"/>
              </a:rPr>
              <a:t> –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retrieves documents that have any terms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1828800" lvl="4" indent="0">
              <a:buNone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useful for synonyms</a:t>
            </a:r>
          </a:p>
          <a:p>
            <a:pPr marL="0" indent="0"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4000" b="1" dirty="0">
                <a:latin typeface="Arial" pitchFamily="34" charset="0"/>
                <a:cs typeface="Arial" pitchFamily="34" charset="0"/>
              </a:rPr>
              <a:t>NOT</a:t>
            </a:r>
            <a:r>
              <a:rPr lang="en-GB" dirty="0">
                <a:latin typeface="Arial" pitchFamily="34" charset="0"/>
                <a:cs typeface="Arial" pitchFamily="34" charset="0"/>
              </a:rPr>
              <a:t> –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retrieves documents not in the other set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1828800" lvl="4" indent="0">
              <a:buNone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useful for limiting searches</a:t>
            </a: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97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Information sources to search </a:t>
            </a:r>
            <a:br>
              <a:rPr lang="en-US" sz="3200" b="1" dirty="0" smtClean="0">
                <a:solidFill>
                  <a:srgbClr val="1F497D"/>
                </a:solidFill>
              </a:rPr>
            </a:b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768"/>
            <a:ext cx="8229600" cy="44604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GB" dirty="0"/>
              <a:t>General medical databases: The </a:t>
            </a:r>
            <a:r>
              <a:rPr lang="en-GB" i="1" dirty="0"/>
              <a:t>Cochrane Library</a:t>
            </a:r>
            <a:r>
              <a:rPr lang="en-GB" dirty="0"/>
              <a:t>, MEDLINE, </a:t>
            </a:r>
            <a:r>
              <a:rPr lang="en-GB" dirty="0" err="1"/>
              <a:t>Embase</a:t>
            </a:r>
            <a:r>
              <a:rPr lang="en-GB" dirty="0"/>
              <a:t> </a:t>
            </a:r>
          </a:p>
          <a:p>
            <a:pPr>
              <a:buClr>
                <a:schemeClr val="tx1"/>
              </a:buClr>
            </a:pPr>
            <a:r>
              <a:rPr lang="en-GB" dirty="0"/>
              <a:t>Specialist databases: </a:t>
            </a:r>
            <a:r>
              <a:rPr lang="en-GB" dirty="0" err="1"/>
              <a:t>PsycINFO</a:t>
            </a:r>
            <a:r>
              <a:rPr lang="en-GB" dirty="0"/>
              <a:t>, AMED etc.</a:t>
            </a:r>
          </a:p>
          <a:p>
            <a:pPr>
              <a:buClr>
                <a:schemeClr val="tx1"/>
              </a:buClr>
            </a:pPr>
            <a:r>
              <a:rPr lang="en-GB" dirty="0" err="1"/>
              <a:t>Ongoing</a:t>
            </a:r>
            <a:r>
              <a:rPr lang="en-GB" dirty="0"/>
              <a:t> clinical trials registers both commercial and government</a:t>
            </a:r>
          </a:p>
          <a:p>
            <a:pPr>
              <a:buClr>
                <a:schemeClr val="tx1"/>
              </a:buClr>
            </a:pPr>
            <a:r>
              <a:rPr lang="en-GB" dirty="0" err="1"/>
              <a:t>Handsearch</a:t>
            </a:r>
            <a:r>
              <a:rPr lang="en-GB" dirty="0"/>
              <a:t> conference proceedings</a:t>
            </a:r>
          </a:p>
          <a:p>
            <a:pPr>
              <a:buClr>
                <a:schemeClr val="tx1"/>
              </a:buClr>
            </a:pPr>
            <a:r>
              <a:rPr lang="en-GB" dirty="0"/>
              <a:t>Citation searching – ISI Web of Science: Science Citation Index Expanded &amp; Conference Proceedings Citation Index-Science</a:t>
            </a:r>
          </a:p>
          <a:p>
            <a:pPr>
              <a:buClr>
                <a:schemeClr val="tx1"/>
              </a:buClr>
            </a:pPr>
            <a:r>
              <a:rPr lang="en-GB" dirty="0"/>
              <a:t>Reference lists of published articles</a:t>
            </a: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74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Don’t forget to consider the Grey Literature</a:t>
            </a:r>
            <a:br>
              <a:rPr lang="en-US" sz="3200" b="1" dirty="0" smtClean="0">
                <a:solidFill>
                  <a:srgbClr val="1F497D"/>
                </a:solidFill>
              </a:rPr>
            </a:b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768"/>
            <a:ext cx="8229600" cy="4460463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cs typeface="Arial" pitchFamily="34" charset="0"/>
              </a:rPr>
              <a:t>Literature that is not published in books or journals</a:t>
            </a:r>
          </a:p>
          <a:p>
            <a:r>
              <a:rPr lang="en-GB" dirty="0" smtClean="0">
                <a:cs typeface="Arial" pitchFamily="34" charset="0"/>
              </a:rPr>
              <a:t>Examples </a:t>
            </a:r>
            <a:r>
              <a:rPr lang="en-GB" dirty="0">
                <a:cs typeface="Arial" pitchFamily="34" charset="0"/>
              </a:rPr>
              <a:t>- Government reports, conference proceedings, dissertations</a:t>
            </a:r>
          </a:p>
          <a:p>
            <a:r>
              <a:rPr lang="en-GB" dirty="0">
                <a:cs typeface="Arial" pitchFamily="34" charset="0"/>
              </a:rPr>
              <a:t>Can be difficult to find –  search  grey literature databases such as </a:t>
            </a:r>
            <a:r>
              <a:rPr lang="en-GB" dirty="0" err="1">
                <a:cs typeface="Arial" pitchFamily="34" charset="0"/>
              </a:rPr>
              <a:t>OpenGrey</a:t>
            </a:r>
            <a:r>
              <a:rPr lang="en-GB" dirty="0">
                <a:cs typeface="Arial" pitchFamily="34" charset="0"/>
              </a:rPr>
              <a:t>. </a:t>
            </a:r>
            <a:r>
              <a:rPr lang="en-GB" dirty="0" err="1">
                <a:cs typeface="Arial" pitchFamily="34" charset="0"/>
              </a:rPr>
              <a:t>Embase</a:t>
            </a:r>
            <a:r>
              <a:rPr lang="en-GB" dirty="0">
                <a:cs typeface="Arial" pitchFamily="34" charset="0"/>
              </a:rPr>
              <a:t> has recently started to include conference </a:t>
            </a:r>
            <a:r>
              <a:rPr lang="en-GB" dirty="0" smtClean="0">
                <a:cs typeface="Arial" pitchFamily="34" charset="0"/>
              </a:rPr>
              <a:t>abstracts</a:t>
            </a:r>
            <a:endParaRPr lang="en-GB" dirty="0">
              <a:cs typeface="Arial" pitchFamily="34" charset="0"/>
            </a:endParaRPr>
          </a:p>
          <a:p>
            <a:r>
              <a:rPr lang="en-GB" dirty="0">
                <a:cs typeface="Arial" pitchFamily="34" charset="0"/>
              </a:rPr>
              <a:t>Alternative searching methods </a:t>
            </a:r>
            <a:r>
              <a:rPr lang="en-GB" dirty="0" smtClean="0">
                <a:cs typeface="Arial" pitchFamily="34" charset="0"/>
              </a:rPr>
              <a:t>needed: </a:t>
            </a:r>
            <a:r>
              <a:rPr lang="en-GB" dirty="0">
                <a:cs typeface="Arial" pitchFamily="34" charset="0"/>
              </a:rPr>
              <a:t>search subject-specific websites </a:t>
            </a:r>
            <a:r>
              <a:rPr lang="en-GB" dirty="0" err="1">
                <a:cs typeface="Arial" pitchFamily="34" charset="0"/>
              </a:rPr>
              <a:t>eg</a:t>
            </a:r>
            <a:r>
              <a:rPr lang="en-GB" dirty="0">
                <a:cs typeface="Arial" pitchFamily="34" charset="0"/>
              </a:rPr>
              <a:t> RNIB, </a:t>
            </a:r>
            <a:r>
              <a:rPr lang="en-GB" dirty="0" err="1">
                <a:cs typeface="Arial" pitchFamily="34" charset="0"/>
              </a:rPr>
              <a:t>Sightsavers</a:t>
            </a:r>
            <a:r>
              <a:rPr lang="en-GB" dirty="0">
                <a:cs typeface="Arial" pitchFamily="34" charset="0"/>
              </a:rPr>
              <a:t>, Fight for Sight.</a:t>
            </a:r>
          </a:p>
          <a:p>
            <a:r>
              <a:rPr lang="en-GB" dirty="0"/>
              <a:t>Grey literature may not give you enough information for data extraction, so you will probably need to contact the authors – the response rate from these requests is very </a:t>
            </a:r>
            <a:r>
              <a:rPr lang="en-GB" dirty="0" smtClean="0"/>
              <a:t>low </a:t>
            </a:r>
            <a:endParaRPr lang="en-GB" dirty="0"/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84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And ongoing research</a:t>
            </a:r>
            <a:br>
              <a:rPr lang="en-US" sz="3200" b="1" dirty="0" smtClean="0">
                <a:solidFill>
                  <a:srgbClr val="1F497D"/>
                </a:solidFill>
              </a:rPr>
            </a:b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768"/>
            <a:ext cx="8229600" cy="44604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Identify studies in progress or studies that have been completed and no data has been </a:t>
            </a:r>
            <a:r>
              <a:rPr lang="en-GB" dirty="0" smtClean="0"/>
              <a:t>published</a:t>
            </a:r>
            <a:endParaRPr lang="en-GB" dirty="0"/>
          </a:p>
          <a:p>
            <a:pPr lvl="1"/>
            <a:r>
              <a:rPr lang="en-GB" dirty="0"/>
              <a:t>Add to review and update when data become </a:t>
            </a:r>
            <a:r>
              <a:rPr lang="en-GB" dirty="0" smtClean="0"/>
              <a:t>available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Contact researchers of </a:t>
            </a:r>
            <a:r>
              <a:rPr lang="en-GB" dirty="0" err="1"/>
              <a:t>ongoing</a:t>
            </a:r>
            <a:r>
              <a:rPr lang="en-GB" dirty="0"/>
              <a:t> studies </a:t>
            </a:r>
          </a:p>
          <a:p>
            <a:pPr lvl="1"/>
            <a:r>
              <a:rPr lang="en-GB" dirty="0"/>
              <a:t>They may be willing to provide preliminary </a:t>
            </a:r>
            <a:r>
              <a:rPr lang="en-GB" dirty="0" smtClean="0"/>
              <a:t>data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Check the outcome measures in the original study protocol against subsequent published reports of the </a:t>
            </a:r>
            <a:r>
              <a:rPr lang="en-GB" dirty="0" smtClean="0"/>
              <a:t>study</a:t>
            </a:r>
            <a:endParaRPr lang="en-GB" dirty="0"/>
          </a:p>
          <a:p>
            <a:pPr lvl="1"/>
            <a:r>
              <a:rPr lang="en-GB" dirty="0"/>
              <a:t>If some outcome measures are missing this could be selection bias.</a:t>
            </a: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86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Why searching hard matters: publication bias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768"/>
            <a:ext cx="8229600" cy="44604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>
                <a:cs typeface="Arial" pitchFamily="34" charset="0"/>
              </a:rPr>
              <a:t>Studies with statistically significant results are more likely:</a:t>
            </a:r>
          </a:p>
          <a:p>
            <a:endParaRPr lang="en-GB" dirty="0">
              <a:cs typeface="Arial" pitchFamily="34" charset="0"/>
            </a:endParaRPr>
          </a:p>
          <a:p>
            <a:r>
              <a:rPr lang="en-GB" dirty="0">
                <a:cs typeface="Arial" pitchFamily="34" charset="0"/>
              </a:rPr>
              <a:t>To be published</a:t>
            </a:r>
          </a:p>
          <a:p>
            <a:endParaRPr lang="en-GB" dirty="0">
              <a:cs typeface="Arial" pitchFamily="34" charset="0"/>
            </a:endParaRPr>
          </a:p>
          <a:p>
            <a:r>
              <a:rPr lang="en-GB" dirty="0">
                <a:cs typeface="Arial" pitchFamily="34" charset="0"/>
              </a:rPr>
              <a:t>To be published rapidly</a:t>
            </a:r>
          </a:p>
          <a:p>
            <a:endParaRPr lang="en-GB" dirty="0">
              <a:cs typeface="Arial" pitchFamily="34" charset="0"/>
            </a:endParaRPr>
          </a:p>
          <a:p>
            <a:r>
              <a:rPr lang="en-GB" dirty="0">
                <a:cs typeface="Arial" pitchFamily="34" charset="0"/>
              </a:rPr>
              <a:t>To be published in English language journals</a:t>
            </a:r>
          </a:p>
          <a:p>
            <a:endParaRPr lang="en-GB" dirty="0">
              <a:cs typeface="Arial" pitchFamily="34" charset="0"/>
            </a:endParaRPr>
          </a:p>
          <a:p>
            <a:r>
              <a:rPr lang="en-GB" dirty="0">
                <a:cs typeface="Arial" pitchFamily="34" charset="0"/>
              </a:rPr>
              <a:t>To be multiple publications</a:t>
            </a:r>
          </a:p>
          <a:p>
            <a:endParaRPr lang="en-GB" dirty="0">
              <a:cs typeface="Arial" pitchFamily="34" charset="0"/>
            </a:endParaRPr>
          </a:p>
          <a:p>
            <a:r>
              <a:rPr lang="en-GB" dirty="0">
                <a:cs typeface="Arial" pitchFamily="34" charset="0"/>
              </a:rPr>
              <a:t>To be cited by other authors</a:t>
            </a: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45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More on bias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768"/>
            <a:ext cx="8229600" cy="4460463"/>
          </a:xfrm>
        </p:spPr>
        <p:txBody>
          <a:bodyPr>
            <a:normAutofit/>
          </a:bodyPr>
          <a:lstStyle/>
          <a:p>
            <a:r>
              <a:rPr lang="en-GB" dirty="0"/>
              <a:t>Random sequence generation </a:t>
            </a:r>
          </a:p>
          <a:p>
            <a:r>
              <a:rPr lang="en-GB" dirty="0"/>
              <a:t>Allocation concealment</a:t>
            </a:r>
          </a:p>
          <a:p>
            <a:r>
              <a:rPr lang="en-GB" dirty="0"/>
              <a:t>Masking (blinding) of participants and outcome assessors </a:t>
            </a:r>
          </a:p>
          <a:p>
            <a:r>
              <a:rPr lang="en-GB" dirty="0"/>
              <a:t>Incomplete outcome data i.e. loss to follow up and intention-to-treat analysis</a:t>
            </a:r>
          </a:p>
          <a:p>
            <a:r>
              <a:rPr lang="en-GB" dirty="0"/>
              <a:t>Selective reporting</a:t>
            </a:r>
            <a:endParaRPr lang="en-US" dirty="0"/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8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Summary table: Risk of bias</a:t>
            </a:r>
            <a:endParaRPr lang="en-US" sz="3200" b="1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  <p:pic>
        <p:nvPicPr>
          <p:cNvPr id="7" name="Picture 3" descr="fig69246462986309479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0285"/>
            <a:ext cx="847725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457200" y="2064321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Cochrane Collaboration is a global independent network of health practitioners, researchers, patient advocates and others, responding to the challenge of making the vast amounts of evidence generated through research useful for informing healthcare decisions</a:t>
            </a:r>
          </a:p>
          <a:p>
            <a:pPr marL="0" indent="0"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Cochrane Collaboration produce high-quality, relevant, accessible systematic reviews and other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synthesised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research evidence, free from commercial sponsorship, prejudices and other conflicts of interest</a:t>
            </a:r>
          </a:p>
          <a:p>
            <a:pPr marL="0" indent="0"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Internationally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recognised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as the benchmark for high quality information about the effectiveness of health care.</a:t>
            </a:r>
          </a:p>
        </p:txBody>
      </p:sp>
      <p:pic>
        <p:nvPicPr>
          <p:cNvPr id="31746" name="Picture 3" descr="cochrane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88913"/>
            <a:ext cx="913606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24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CEV also conduct SRs of diagnostic test accuracy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768"/>
            <a:ext cx="8229600" cy="4460463"/>
          </a:xfrm>
        </p:spPr>
        <p:txBody>
          <a:bodyPr>
            <a:normAutofit fontScale="92500"/>
          </a:bodyPr>
          <a:lstStyle/>
          <a:p>
            <a:r>
              <a:rPr lang="en-US" dirty="0"/>
              <a:t>DTA reviews compare diagnostic tests ability to detect disease – reference test versus index </a:t>
            </a:r>
            <a:r>
              <a:rPr lang="en-US" dirty="0" smtClean="0"/>
              <a:t>test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GB" dirty="0"/>
              <a:t>DTA satellite based in Italy at the University of Florence lead by Prof Gianni </a:t>
            </a:r>
            <a:r>
              <a:rPr lang="en-GB" dirty="0" err="1" smtClean="0"/>
              <a:t>Virgili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DTA handbook available at http://</a:t>
            </a:r>
            <a:r>
              <a:rPr lang="en-GB" dirty="0" err="1"/>
              <a:t>srdta.cochrane.org</a:t>
            </a:r>
            <a:r>
              <a:rPr lang="en-GB" dirty="0"/>
              <a:t>/handbook-</a:t>
            </a:r>
            <a:r>
              <a:rPr lang="en-GB" dirty="0" err="1"/>
              <a:t>dta</a:t>
            </a:r>
            <a:r>
              <a:rPr lang="en-GB" dirty="0"/>
              <a:t>-reviews</a:t>
            </a: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31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PRISMA flow diagram</a:t>
            </a:r>
            <a:endParaRPr lang="en-US" sz="3200" b="1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37" y="2302041"/>
            <a:ext cx="5418098" cy="431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317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Risk ratio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768"/>
            <a:ext cx="8229600" cy="44604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probability of the event in the exposed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versus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non-exposed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group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A relative risk of 1 means there is no difference in risk between the two groups.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An RR of &lt; 1 means the event is less likely to occur in the experimental group than in the control group.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An RR of &gt; 1 means the event is more likely to occur in the experimental group than in the control group.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17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fig145915706737171519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450"/>
            <a:ext cx="662622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528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fig570294408644834309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529387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862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F497D"/>
                </a:solidFill>
              </a:rPr>
              <a:t>CEV Resources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007"/>
            <a:ext cx="8229600" cy="40531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CEV webpage links to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Roadmap: How to complete a systematic review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Cochrane Handbook – a comprehensive guide to conducting systematic reviews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Methodological Expectations of Cochrane Intervention Reviews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Cochrane Training website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Free online course on Journal Peer Review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Software for download</a:t>
            </a:r>
          </a:p>
          <a:p>
            <a:pPr lvl="2"/>
            <a:r>
              <a:rPr lang="en-US" dirty="0" err="1" smtClean="0">
                <a:solidFill>
                  <a:srgbClr val="1F497D"/>
                </a:solidFill>
              </a:rPr>
              <a:t>RevMan</a:t>
            </a:r>
            <a:r>
              <a:rPr lang="en-US" dirty="0" smtClean="0">
                <a:solidFill>
                  <a:srgbClr val="1F497D"/>
                </a:solidFill>
              </a:rPr>
              <a:t> (for preparing and maintaining Cochrane Reviews)</a:t>
            </a:r>
          </a:p>
          <a:p>
            <a:pPr lvl="2"/>
            <a:r>
              <a:rPr lang="en-US" dirty="0" err="1" smtClean="0">
                <a:solidFill>
                  <a:srgbClr val="1F497D"/>
                </a:solidFill>
              </a:rPr>
              <a:t>GRADEpro</a:t>
            </a:r>
            <a:r>
              <a:rPr lang="en-US" dirty="0" smtClean="0">
                <a:solidFill>
                  <a:srgbClr val="1F497D"/>
                </a:solidFill>
              </a:rPr>
              <a:t> (for creating Summary of Findings tables)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Cochrane Library</a:t>
            </a:r>
          </a:p>
          <a:p>
            <a:pPr lvl="2"/>
            <a:r>
              <a:rPr lang="en-US" dirty="0" smtClean="0">
                <a:solidFill>
                  <a:srgbClr val="1F497D"/>
                </a:solidFill>
              </a:rPr>
              <a:t>60 Protocols, 140 Reviews</a:t>
            </a:r>
          </a:p>
          <a:p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48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1F497D"/>
                </a:solidFill>
              </a:rPr>
              <a:t>CEV Training Resources for Peer Review</a:t>
            </a:r>
            <a:br>
              <a:rPr lang="en-US" sz="3600" b="1" dirty="0" smtClean="0">
                <a:solidFill>
                  <a:srgbClr val="1F497D"/>
                </a:solidFill>
              </a:rPr>
            </a:br>
            <a:r>
              <a:rPr lang="en-US" sz="2000" b="1" dirty="0">
                <a:solidFill>
                  <a:srgbClr val="1F497D"/>
                </a:solidFill>
              </a:rPr>
              <a:t>www.eyes.cochrane.org/free-online-course-journal-peer-review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1075"/>
            <a:ext cx="8229600" cy="40531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F497D"/>
                </a:solidFill>
              </a:rPr>
              <a:t>Course objectives. To understand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1F497D"/>
                </a:solidFill>
              </a:rPr>
              <a:t>The available evidence regarding the effectiveness and utility of the peer review process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1F497D"/>
                </a:solidFill>
              </a:rPr>
              <a:t>The purpose, process, and responsibilities in peer review from the perspective of the author, editor and peer reviewer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1F497D"/>
                </a:solidFill>
              </a:rPr>
              <a:t>The different types of clinical research questions and appropriate designs for studying them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1F497D"/>
                </a:solidFill>
              </a:rPr>
              <a:t>The strengths and limitations of the various study designs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1F497D"/>
                </a:solidFill>
              </a:rPr>
              <a:t>Measures used to test association between exposures and outcomes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1F497D"/>
                </a:solidFill>
              </a:rPr>
              <a:t>How to apply critical appraisal to manuscripts submitted for peer review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1F497D"/>
                </a:solidFill>
              </a:rPr>
              <a:t>How to provide meaningful feedback to authors and editors that they can use to improve manuscript quality</a:t>
            </a:r>
          </a:p>
          <a:p>
            <a:r>
              <a:rPr lang="en-US" b="1" dirty="0" smtClean="0">
                <a:solidFill>
                  <a:srgbClr val="1F497D"/>
                </a:solidFill>
              </a:rPr>
              <a:t>Oriented to ophthalmologists, optometrists and other vision practitioners</a:t>
            </a:r>
          </a:p>
          <a:p>
            <a:r>
              <a:rPr lang="en-US" b="1" dirty="0" smtClean="0">
                <a:solidFill>
                  <a:srgbClr val="1F497D"/>
                </a:solidFill>
              </a:rPr>
              <a:t>12 lectures</a:t>
            </a: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76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  <p:pic>
        <p:nvPicPr>
          <p:cNvPr id="4" name="Picture 3" descr="Screen Shot 2015-10-03 at 16.07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5" y="1101886"/>
            <a:ext cx="8475374" cy="55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99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1F497D"/>
                </a:solidFill>
              </a:rPr>
              <a:t>Cochrane Training</a:t>
            </a:r>
            <a:r>
              <a:rPr lang="en-US" sz="3600" dirty="0">
                <a:solidFill>
                  <a:srgbClr val="1F497D"/>
                </a:solidFill>
              </a:rPr>
              <a:t/>
            </a:r>
            <a:br>
              <a:rPr lang="en-US" sz="3600" dirty="0">
                <a:solidFill>
                  <a:srgbClr val="1F497D"/>
                </a:solidFill>
              </a:rPr>
            </a:br>
            <a:r>
              <a:rPr lang="en-US" sz="2200" dirty="0" err="1">
                <a:solidFill>
                  <a:srgbClr val="1F497D"/>
                </a:solidFill>
              </a:rPr>
              <a:t>www.training.cochrane.org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768"/>
            <a:ext cx="8229600" cy="44604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1F497D"/>
                </a:solidFill>
              </a:rPr>
              <a:t>12 Online Learning Modules available to approved review authors</a:t>
            </a:r>
          </a:p>
          <a:p>
            <a:r>
              <a:rPr lang="en-US" dirty="0">
                <a:solidFill>
                  <a:srgbClr val="1F497D"/>
                </a:solidFill>
              </a:rPr>
              <a:t>Introduction to systematic reviews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Writing a Cochrane protocol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Searching for studies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Collecting data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Risk of bias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Meta-analysis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Types of data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Heterogeneity</a:t>
            </a:r>
          </a:p>
          <a:p>
            <a:pPr lvl="1"/>
            <a:r>
              <a:rPr lang="en-US" dirty="0" err="1">
                <a:solidFill>
                  <a:srgbClr val="1F497D"/>
                </a:solidFill>
              </a:rPr>
              <a:t>Analysing</a:t>
            </a:r>
            <a:r>
              <a:rPr lang="en-US" dirty="0">
                <a:solidFill>
                  <a:srgbClr val="1F497D"/>
                </a:solidFill>
              </a:rPr>
              <a:t> data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Interpreting results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Health economics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Writing abstracts and Plain Language </a:t>
            </a:r>
            <a:r>
              <a:rPr lang="en-US" dirty="0" smtClean="0">
                <a:solidFill>
                  <a:srgbClr val="1F497D"/>
                </a:solidFill>
              </a:rPr>
              <a:t>Summaries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22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CEV and you?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768"/>
            <a:ext cx="8229600" cy="4460463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US" dirty="0">
                <a:solidFill>
                  <a:srgbClr val="1F497D"/>
                </a:solidFill>
              </a:rPr>
              <a:t>A COCHRANE REVIEW IS A SOLID PIECE OF RESEARCH WITH A SIGNIFICANT IMPACT FACTOR</a:t>
            </a:r>
          </a:p>
          <a:p>
            <a:pPr marL="0" lvl="1" indent="0">
              <a:buNone/>
            </a:pPr>
            <a:endParaRPr lang="en-US" dirty="0" smtClean="0">
              <a:solidFill>
                <a:srgbClr val="1F497D"/>
              </a:solidFill>
            </a:endParaRPr>
          </a:p>
          <a:p>
            <a:pPr marL="0" lvl="1" indent="0">
              <a:buNone/>
            </a:pPr>
            <a:r>
              <a:rPr lang="en-US" dirty="0" smtClean="0">
                <a:solidFill>
                  <a:srgbClr val="1F497D"/>
                </a:solidFill>
              </a:rPr>
              <a:t>MANY </a:t>
            </a:r>
            <a:r>
              <a:rPr lang="en-US" dirty="0">
                <a:solidFill>
                  <a:srgbClr val="1F497D"/>
                </a:solidFill>
              </a:rPr>
              <a:t>COCHRANE REVIEWS HAVE BEEN WRITTEN BY OPHTHALMOLOGISTS IN </a:t>
            </a:r>
            <a:r>
              <a:rPr lang="en-US" dirty="0" smtClean="0">
                <a:solidFill>
                  <a:srgbClr val="1F497D"/>
                </a:solidFill>
              </a:rPr>
              <a:t>TRAINING</a:t>
            </a:r>
          </a:p>
          <a:p>
            <a:pPr marL="0" lvl="1" indent="0">
              <a:buNone/>
            </a:pPr>
            <a:endParaRPr lang="en-US" dirty="0">
              <a:solidFill>
                <a:srgbClr val="1F497D"/>
              </a:solidFill>
            </a:endParaRPr>
          </a:p>
          <a:p>
            <a:pPr marL="0" lvl="1" indent="0">
              <a:buNone/>
            </a:pPr>
            <a:r>
              <a:rPr lang="en-US" dirty="0" smtClean="0">
                <a:solidFill>
                  <a:srgbClr val="1F497D"/>
                </a:solidFill>
              </a:rPr>
              <a:t>IF THE QUESTION MATTERS, A COCHRANE REVIEW IS A VALUABLE STEP TO SECURE FUNDING</a:t>
            </a:r>
            <a:endParaRPr lang="en-US" dirty="0">
              <a:solidFill>
                <a:srgbClr val="1F497D"/>
              </a:solidFill>
            </a:endParaRPr>
          </a:p>
          <a:p>
            <a:pPr marL="0" lvl="1" indent="0">
              <a:buNone/>
            </a:pPr>
            <a:endParaRPr lang="en-US" dirty="0" smtClean="0">
              <a:solidFill>
                <a:srgbClr val="1F497D"/>
              </a:solidFill>
            </a:endParaRPr>
          </a:p>
          <a:p>
            <a:pPr marL="0" lvl="1" indent="0">
              <a:buNone/>
            </a:pPr>
            <a:r>
              <a:rPr lang="en-US" i="1" dirty="0" smtClean="0">
                <a:solidFill>
                  <a:srgbClr val="1F497D"/>
                </a:solidFill>
              </a:rPr>
              <a:t>‘If something is worth doing, it is worth doing properly’</a:t>
            </a:r>
            <a:endParaRPr lang="en-US" i="1" dirty="0">
              <a:solidFill>
                <a:srgbClr val="1F497D"/>
              </a:solidFill>
            </a:endParaRPr>
          </a:p>
          <a:p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F497D"/>
                </a:solidFill>
              </a:rPr>
              <a:t>CEV UK Editorial Team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007"/>
            <a:ext cx="8229600" cy="4053156"/>
          </a:xfrm>
        </p:spPr>
        <p:txBody>
          <a:bodyPr>
            <a:normAutofit/>
          </a:bodyPr>
          <a:lstStyle/>
          <a:p>
            <a:r>
              <a:rPr lang="en-US" sz="2800" dirty="0"/>
              <a:t>Co-</a:t>
            </a:r>
            <a:r>
              <a:rPr lang="en-US" sz="2800" dirty="0" err="1"/>
              <a:t>ordinating</a:t>
            </a:r>
            <a:r>
              <a:rPr lang="en-US" sz="2800" dirty="0"/>
              <a:t> Editor (Editor in Chief</a:t>
            </a:r>
            <a:r>
              <a:rPr lang="en-US" sz="2800" dirty="0" smtClean="0"/>
              <a:t>): Richard </a:t>
            </a:r>
            <a:r>
              <a:rPr lang="en-US" sz="2800" dirty="0" err="1"/>
              <a:t>Wormald</a:t>
            </a:r>
            <a:r>
              <a:rPr lang="en-US" sz="2800" dirty="0"/>
              <a:t> </a:t>
            </a:r>
          </a:p>
          <a:p>
            <a:r>
              <a:rPr lang="en-US" sz="2800" dirty="0" smtClean="0"/>
              <a:t>Joint Co-</a:t>
            </a:r>
            <a:r>
              <a:rPr lang="en-US" sz="2800" dirty="0" err="1" smtClean="0"/>
              <a:t>ordinating</a:t>
            </a:r>
            <a:r>
              <a:rPr lang="en-US" sz="2800" dirty="0" smtClean="0"/>
              <a:t> Editor: Jenny </a:t>
            </a:r>
            <a:r>
              <a:rPr lang="en-US" sz="2800" dirty="0"/>
              <a:t>Evans</a:t>
            </a:r>
          </a:p>
          <a:p>
            <a:r>
              <a:rPr lang="en-US" sz="2800" dirty="0"/>
              <a:t>Managing </a:t>
            </a:r>
            <a:r>
              <a:rPr lang="en-US" sz="2800" dirty="0" smtClean="0"/>
              <a:t>Editor: </a:t>
            </a:r>
            <a:r>
              <a:rPr lang="en-US" sz="2800" dirty="0" err="1" smtClean="0"/>
              <a:t>Anupa</a:t>
            </a:r>
            <a:r>
              <a:rPr lang="en-US" sz="2800" dirty="0" smtClean="0"/>
              <a:t> </a:t>
            </a:r>
            <a:r>
              <a:rPr lang="en-US" sz="2800" dirty="0"/>
              <a:t>Shah</a:t>
            </a:r>
          </a:p>
          <a:p>
            <a:r>
              <a:rPr lang="en-US" sz="2800" dirty="0"/>
              <a:t>Information </a:t>
            </a:r>
            <a:r>
              <a:rPr lang="en-US" sz="2800" dirty="0" smtClean="0"/>
              <a:t>Specialist: Iris </a:t>
            </a:r>
            <a:r>
              <a:rPr lang="en-US" sz="2800" dirty="0"/>
              <a:t>Gordon</a:t>
            </a:r>
          </a:p>
          <a:p>
            <a:r>
              <a:rPr lang="en-US" sz="2800" dirty="0"/>
              <a:t>Contact Editors (</a:t>
            </a:r>
            <a:r>
              <a:rPr lang="en-US" sz="2800" dirty="0" smtClean="0"/>
              <a:t>Clinicians/healthcare professionals </a:t>
            </a:r>
            <a:r>
              <a:rPr lang="en-US" sz="2800" dirty="0"/>
              <a:t>for different subspecialties)</a:t>
            </a:r>
          </a:p>
          <a:p>
            <a:endParaRPr lang="en-US" dirty="0" smtClean="0"/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3 at 15.21.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"/>
          <a:stretch/>
        </p:blipFill>
        <p:spPr>
          <a:xfrm>
            <a:off x="1281796" y="142895"/>
            <a:ext cx="6810966" cy="4351752"/>
          </a:xfrm>
          <a:prstGeom prst="rect">
            <a:avLst/>
          </a:prstGeom>
        </p:spPr>
      </p:pic>
      <p:pic>
        <p:nvPicPr>
          <p:cNvPr id="5" name="Picture 4" descr="Screen Shot 2015-10-03 at 15.22.0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/>
          <a:stretch/>
        </p:blipFill>
        <p:spPr>
          <a:xfrm>
            <a:off x="1281796" y="4220338"/>
            <a:ext cx="6810966" cy="26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5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10-01 at 22.21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7"/>
          <a:stretch/>
        </p:blipFill>
        <p:spPr>
          <a:xfrm>
            <a:off x="488494" y="537403"/>
            <a:ext cx="8249956" cy="57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10-01 at 22.22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5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Number of CEV Reviews by subspecialty</a:t>
            </a:r>
            <a:endParaRPr lang="en-US" sz="3200" b="1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  <p:pic>
        <p:nvPicPr>
          <p:cNvPr id="6" name="Picture 5" descr="CEVG Reviews Summa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9" y="2073007"/>
            <a:ext cx="7619746" cy="45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8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0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1F497D"/>
                </a:solidFill>
              </a:rPr>
              <a:t>CEV Reviews published between 2000-2015</a:t>
            </a:r>
            <a:endParaRPr lang="en-US" sz="3600" b="1" dirty="0">
              <a:solidFill>
                <a:srgbClr val="1F497D"/>
              </a:solidFill>
            </a:endParaRPr>
          </a:p>
        </p:txBody>
      </p:sp>
      <p:pic>
        <p:nvPicPr>
          <p:cNvPr id="5" name="Picture 4" descr="Screen Shot 2015-10-03 at 15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6" y="23461"/>
            <a:ext cx="4167467" cy="906546"/>
          </a:xfrm>
          <a:prstGeom prst="rect">
            <a:avLst/>
          </a:prstGeom>
        </p:spPr>
      </p:pic>
      <p:pic>
        <p:nvPicPr>
          <p:cNvPr id="6" name="Picture 5" descr="CEVG 2000 to 201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4"/>
          <a:stretch/>
        </p:blipFill>
        <p:spPr>
          <a:xfrm>
            <a:off x="1182881" y="2246132"/>
            <a:ext cx="6378283" cy="43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7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1520</Words>
  <Application>Microsoft Office PowerPoint</Application>
  <PresentationFormat>On-screen Show (4:3)</PresentationFormat>
  <Paragraphs>222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ＭＳ Ｐゴシック</vt:lpstr>
      <vt:lpstr>Arial</vt:lpstr>
      <vt:lpstr>Calibri</vt:lpstr>
      <vt:lpstr>Office Theme</vt:lpstr>
      <vt:lpstr>CEV and the NIHR trainee research network </vt:lpstr>
      <vt:lpstr>Overview</vt:lpstr>
      <vt:lpstr>PowerPoint Presentation</vt:lpstr>
      <vt:lpstr>CEV UK Editorial Team</vt:lpstr>
      <vt:lpstr>PowerPoint Presentation</vt:lpstr>
      <vt:lpstr>PowerPoint Presentation</vt:lpstr>
      <vt:lpstr>PowerPoint Presentation</vt:lpstr>
      <vt:lpstr>Number of CEV Reviews by subspecialty</vt:lpstr>
      <vt:lpstr>CEV Reviews published between 2000-2015</vt:lpstr>
      <vt:lpstr>Priority setting in the NHS – the James Lind Alliance</vt:lpstr>
      <vt:lpstr>Priority setting in the NHS – the James Lind Alliance</vt:lpstr>
      <vt:lpstr>Priority setting in the NHS – the James Lind Alliance</vt:lpstr>
      <vt:lpstr>Priority setting in the NHS – the JLA</vt:lpstr>
      <vt:lpstr>CEV and the JLA</vt:lpstr>
      <vt:lpstr>What is a systematic review?</vt:lpstr>
      <vt:lpstr>Why do a systematic review?</vt:lpstr>
      <vt:lpstr>Why do a systematic review?</vt:lpstr>
      <vt:lpstr>Limitations of systematic reviews</vt:lpstr>
      <vt:lpstr>Embarking on a systematic review</vt:lpstr>
      <vt:lpstr>Use the PICO format to structure your research question</vt:lpstr>
      <vt:lpstr>The Cochrane Systematic Review Process</vt:lpstr>
      <vt:lpstr>Why is searching important? </vt:lpstr>
      <vt:lpstr>Constructing a search – Boolean operators  </vt:lpstr>
      <vt:lpstr>Information sources to search  </vt:lpstr>
      <vt:lpstr>Don’t forget to consider the Grey Literature </vt:lpstr>
      <vt:lpstr>And ongoing research </vt:lpstr>
      <vt:lpstr>Why searching hard matters: publication bias</vt:lpstr>
      <vt:lpstr>More on bias</vt:lpstr>
      <vt:lpstr>Summary table: Risk of bias</vt:lpstr>
      <vt:lpstr>CEV also conduct SRs of diagnostic test accuracy</vt:lpstr>
      <vt:lpstr>PRISMA flow diagram</vt:lpstr>
      <vt:lpstr>Risk ratio</vt:lpstr>
      <vt:lpstr>PowerPoint Presentation</vt:lpstr>
      <vt:lpstr>PowerPoint Presentation</vt:lpstr>
      <vt:lpstr>CEV Resources</vt:lpstr>
      <vt:lpstr>CEV Training Resources for Peer Review www.eyes.cochrane.org/free-online-course-journal-peer-review </vt:lpstr>
      <vt:lpstr>PowerPoint Presentation</vt:lpstr>
      <vt:lpstr>Cochrane Training www.training.cochrane.org </vt:lpstr>
      <vt:lpstr>CEV and you?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Cochrane Reviews as a Training Resource</dc:title>
  <dc:creator>Tasanee Braithwaite</dc:creator>
  <cp:lastModifiedBy>Anupa Shah</cp:lastModifiedBy>
  <cp:revision>37</cp:revision>
  <dcterms:created xsi:type="dcterms:W3CDTF">2015-10-03T13:03:45Z</dcterms:created>
  <dcterms:modified xsi:type="dcterms:W3CDTF">2016-05-18T14:14:20Z</dcterms:modified>
</cp:coreProperties>
</file>