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3" r:id="rId3"/>
    <p:sldId id="264" r:id="rId4"/>
    <p:sldId id="265" r:id="rId5"/>
    <p:sldId id="276" r:id="rId6"/>
    <p:sldId id="277" r:id="rId7"/>
    <p:sldId id="279" r:id="rId8"/>
    <p:sldId id="274" r:id="rId9"/>
    <p:sldId id="275"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9819" autoAdjust="0"/>
  </p:normalViewPr>
  <p:slideViewPr>
    <p:cSldViewPr snapToGrid="0" showGuides="1">
      <p:cViewPr varScale="1">
        <p:scale>
          <a:sx n="86" d="100"/>
          <a:sy n="86" d="100"/>
        </p:scale>
        <p:origin x="102" y="96"/>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7/27/2017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9138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8</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9</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233049"/>
            <a:ext cx="5590948" cy="2621279"/>
          </a:xfrm>
        </p:spPr>
        <p:txBody>
          <a:bodyPr/>
          <a:lstStyle/>
          <a:p>
            <a:pPr>
              <a:lnSpc>
                <a:spcPct val="100000"/>
              </a:lnSpc>
            </a:pPr>
            <a:r>
              <a:rPr lang="en-GB" sz="2800" i="1" dirty="0" smtClean="0"/>
              <a:t>Vitamin A and fish oils for retinitis </a:t>
            </a:r>
            <a:r>
              <a:rPr lang="en-GB" sz="2800" i="1" dirty="0" err="1" smtClean="0"/>
              <a:t>pigmentosa</a:t>
            </a:r>
            <a:r>
              <a:rPr lang="en-GB" sz="2800" i="1" dirty="0" smtClean="0"/>
              <a:t/>
            </a:r>
            <a:br>
              <a:rPr lang="en-GB" sz="2800" i="1" dirty="0" smtClean="0"/>
            </a:br>
            <a:r>
              <a:rPr lang="en-GB" sz="2800" dirty="0" smtClean="0"/>
              <a:t/>
            </a:r>
            <a:br>
              <a:rPr lang="en-GB" sz="2800" dirty="0" smtClean="0"/>
            </a:br>
            <a:r>
              <a:rPr lang="sv-SE" sz="1600" dirty="0" smtClean="0"/>
              <a:t>Sobharani Rayapudi, Stephen G Schwartz, Xue Wang, Pamela Chavis </a:t>
            </a:r>
            <a:br>
              <a:rPr lang="sv-SE" sz="1600" dirty="0" smtClean="0"/>
            </a:br>
            <a:r>
              <a:rPr lang="sv-SE" sz="1600" dirty="0" smtClean="0"/>
              <a:t/>
            </a:r>
            <a:br>
              <a:rPr lang="sv-SE" sz="1600" dirty="0" smtClean="0"/>
            </a:br>
            <a:r>
              <a:rPr lang="sv-SE" sz="1600" dirty="0" smtClean="0"/>
              <a:t>Issue 12, 2013</a:t>
            </a:r>
            <a:endParaRPr lang="en-GB" sz="2400" dirty="0"/>
          </a:p>
        </p:txBody>
      </p:sp>
      <p:sp>
        <p:nvSpPr>
          <p:cNvPr id="3" name="Subtitle 2"/>
          <p:cNvSpPr>
            <a:spLocks noGrp="1"/>
          </p:cNvSpPr>
          <p:nvPr>
            <p:ph type="subTitle" idx="1"/>
          </p:nvPr>
        </p:nvSpPr>
        <p:spPr>
          <a:xfrm>
            <a:off x="439738" y="4207896"/>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01: 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smtClean="0"/>
              <a:t>Retinitis </a:t>
            </a:r>
            <a:r>
              <a:rPr lang="en-GB" dirty="0" err="1" smtClean="0"/>
              <a:t>pigmentosa</a:t>
            </a:r>
            <a:r>
              <a:rPr lang="en-GB" dirty="0" smtClean="0"/>
              <a:t> (RP) </a:t>
            </a:r>
            <a:r>
              <a:rPr lang="en-GB" dirty="0" smtClean="0"/>
              <a:t>classifies a group of eye diseases that cause degeneration of the retinal photoreceptors</a:t>
            </a:r>
          </a:p>
          <a:p>
            <a:pPr marL="342900" indent="-342900">
              <a:buFont typeface="Arial" panose="020B0604020202020204" pitchFamily="34" charset="0"/>
              <a:buChar char="•"/>
            </a:pPr>
            <a:r>
              <a:rPr lang="en-GB" dirty="0" smtClean="0"/>
              <a:t>Symptoms can start at any age</a:t>
            </a:r>
          </a:p>
          <a:p>
            <a:pPr marL="342900" indent="-342900">
              <a:buFont typeface="Arial" panose="020B0604020202020204" pitchFamily="34" charset="0"/>
              <a:buChar char="•"/>
            </a:pPr>
            <a:r>
              <a:rPr lang="en-GB" dirty="0" smtClean="0"/>
              <a:t>There is no proven therapy to treat RP </a:t>
            </a:r>
          </a:p>
          <a:p>
            <a:pPr marL="342900" indent="-342900">
              <a:buFont typeface="Arial" panose="020B0604020202020204" pitchFamily="34" charset="0"/>
              <a:buChar char="•"/>
            </a:pPr>
            <a:r>
              <a:rPr lang="en-GB" dirty="0" smtClean="0"/>
              <a:t>OBJECTIVE:</a:t>
            </a:r>
          </a:p>
          <a:p>
            <a:pPr marL="522288" lvl="1" indent="-342900"/>
            <a:r>
              <a:rPr lang="en-GB" dirty="0" smtClean="0"/>
              <a:t>To synthesize evidence for the effectiveness and safety of Vitamin A and fish oils in preventing the progression of RP </a:t>
            </a:r>
            <a:endParaRPr lang="en-GB" dirty="0"/>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02: Types 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smtClean="0"/>
              <a:t>Participants</a:t>
            </a:r>
          </a:p>
          <a:p>
            <a:pPr marL="0" lvl="1" indent="0">
              <a:buNone/>
            </a:pPr>
            <a:r>
              <a:rPr lang="en-GB" dirty="0" smtClean="0"/>
              <a:t>866 participants, three RCTs</a:t>
            </a:r>
            <a:endParaRPr lang="en-GB" dirty="0" smtClean="0"/>
          </a:p>
          <a:p>
            <a:pPr marL="0" lvl="1" indent="0">
              <a:buNone/>
            </a:pPr>
            <a:r>
              <a:rPr lang="en-GB" b="1" dirty="0" smtClean="0"/>
              <a:t>Interventions</a:t>
            </a:r>
          </a:p>
          <a:p>
            <a:pPr marL="0" lvl="1" indent="0">
              <a:buNone/>
            </a:pPr>
            <a:r>
              <a:rPr lang="en-GB" dirty="0" smtClean="0"/>
              <a:t>Vitamin A alone</a:t>
            </a:r>
          </a:p>
          <a:p>
            <a:pPr marL="0" lvl="1" indent="0">
              <a:buNone/>
            </a:pPr>
            <a:r>
              <a:rPr lang="en-GB" dirty="0" smtClean="0"/>
              <a:t>Fish oil alone</a:t>
            </a:r>
          </a:p>
          <a:p>
            <a:pPr marL="0" lvl="1" indent="0">
              <a:buNone/>
            </a:pPr>
            <a:r>
              <a:rPr lang="en-GB" dirty="0" smtClean="0"/>
              <a:t>Vitamin A + Fish oil vs Vitamin A alone </a:t>
            </a:r>
            <a:endParaRPr lang="en-GB" dirty="0" smtClean="0"/>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The primary outcome, mean change of visual field from baseline at one year, was not reported in any of the studies</a:t>
            </a:r>
            <a:r>
              <a:rPr lang="en-US" dirty="0" smtClean="0"/>
              <a:t>.”</a:t>
            </a:r>
          </a:p>
          <a:p>
            <a:endParaRPr lang="en-US" dirty="0"/>
          </a:p>
          <a:p>
            <a:r>
              <a:rPr lang="en-US" dirty="0" smtClean="0"/>
              <a:t>“</a:t>
            </a:r>
            <a:r>
              <a:rPr lang="en-US" dirty="0"/>
              <a:t>No toxicity or adverse events were reported in these three trials</a:t>
            </a:r>
            <a:r>
              <a:rPr lang="en-US" dirty="0" smtClean="0"/>
              <a:t>.”</a:t>
            </a:r>
          </a:p>
          <a:p>
            <a:endParaRPr lang="en-US" dirty="0"/>
          </a:p>
          <a:p>
            <a:r>
              <a:rPr lang="en-US" dirty="0" smtClean="0"/>
              <a:t>“</a:t>
            </a:r>
            <a:r>
              <a:rPr lang="en-US" dirty="0"/>
              <a:t>No trial reported a statistically significant benefit of vitamin supplementation on the progression of visual field loss or visual acuity loss</a:t>
            </a:r>
            <a:r>
              <a:rPr lang="en-US" dirty="0" smtClean="0"/>
              <a:t>.”</a:t>
            </a:r>
            <a:endParaRPr lang="en-GB" dirty="0"/>
          </a:p>
        </p:txBody>
      </p:sp>
    </p:spTree>
    <p:extLst>
      <p:ext uri="{BB962C8B-B14F-4D97-AF65-F5344CB8AC3E}">
        <p14:creationId xmlns:p14="http://schemas.microsoft.com/office/powerpoint/2010/main" val="385847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7985806" cy="3909600"/>
          </a:xfrm>
        </p:spPr>
        <p:txBody>
          <a:bodyPr/>
          <a:lstStyle/>
          <a:p>
            <a:r>
              <a:rPr lang="en-GB" dirty="0" smtClean="0"/>
              <a:t>“</a:t>
            </a:r>
            <a:r>
              <a:rPr lang="en-US" dirty="0"/>
              <a:t>Two of the three trials reported statistically significant differences in ERG amplitudes among some subgroups of participants, but these results have not been replicated or substantiated by findings in any of the other trials</a:t>
            </a:r>
            <a:r>
              <a:rPr lang="en-US" dirty="0" smtClean="0"/>
              <a:t>.”</a:t>
            </a:r>
            <a:endParaRPr lang="en-GB" dirty="0"/>
          </a:p>
        </p:txBody>
      </p:sp>
    </p:spTree>
    <p:extLst>
      <p:ext uri="{BB962C8B-B14F-4D97-AF65-F5344CB8AC3E}">
        <p14:creationId xmlns:p14="http://schemas.microsoft.com/office/powerpoint/2010/main" val="423701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04: Tables</a:t>
            </a:r>
            <a:endParaRPr lang="en-US" dirty="0"/>
          </a:p>
        </p:txBody>
      </p:sp>
      <p:pic>
        <p:nvPicPr>
          <p:cNvPr id="1026" name="Picture 2" descr="Fig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6833" y="1451052"/>
            <a:ext cx="4410075" cy="4972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Based on the results of three RCTs, there is no clear evidence for benefit of treatment with vitamin A and/or DHA for people with RP, in terms of the mean change in visual field and ERG amplitudes at one year and the mean change in visual acuity at five years follow-up. </a:t>
            </a:r>
            <a:r>
              <a:rPr lang="en-US" dirty="0" smtClean="0"/>
              <a:t>”</a:t>
            </a:r>
          </a:p>
          <a:p>
            <a:endParaRPr lang="en-US"/>
          </a:p>
          <a:p>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dirty="0"/>
              <a:t>Cochrane Eyes and Vision US Satellite, funded by the National Eye Institute, National Institutes of </a:t>
            </a:r>
            <a:r>
              <a:rPr lang="en-US" dirty="0" smtClean="0"/>
              <a:t>Health</a:t>
            </a:r>
          </a:p>
          <a:p>
            <a:pPr marL="342900" indent="-342900">
              <a:buFont typeface="Arial" panose="020B0604020202020204" pitchFamily="34" charset="0"/>
              <a:buChar char="•"/>
            </a:pPr>
            <a:r>
              <a:rPr lang="en-US" dirty="0" smtClean="0"/>
              <a:t>Cochrane Eyes and Vision Editorial Base</a:t>
            </a:r>
            <a:r>
              <a:rPr lang="en-US" dirty="0"/>
              <a:t>, funded by </a:t>
            </a:r>
            <a:r>
              <a:rPr lang="en-US" dirty="0" smtClean="0"/>
              <a:t>the UK National </a:t>
            </a:r>
            <a:r>
              <a:rPr lang="en-US" dirty="0"/>
              <a:t>Health Service </a:t>
            </a:r>
            <a:r>
              <a:rPr lang="en-US" dirty="0" smtClean="0"/>
              <a:t>Research </a:t>
            </a:r>
            <a:r>
              <a:rPr lang="en-US" dirty="0"/>
              <a:t>and </a:t>
            </a:r>
            <a:r>
              <a:rPr lang="en-US" dirty="0" smtClean="0"/>
              <a:t>Development </a:t>
            </a:r>
            <a:r>
              <a:rPr lang="en-US" dirty="0" err="1" smtClean="0"/>
              <a:t>Programme</a:t>
            </a:r>
            <a:endParaRPr lang="en-US" dirty="0" smtClean="0"/>
          </a:p>
          <a:p>
            <a:pPr marL="342900" indent="-342900">
              <a:buFont typeface="Arial" panose="020B0604020202020204" pitchFamily="34" charset="0"/>
              <a:buChar char="•"/>
            </a:pPr>
            <a:r>
              <a:rPr lang="en-US" dirty="0" err="1" smtClean="0"/>
              <a:t>Sobharani</a:t>
            </a:r>
            <a:r>
              <a:rPr lang="en-US" dirty="0" smtClean="0"/>
              <a:t> </a:t>
            </a:r>
            <a:r>
              <a:rPr lang="en-US" dirty="0" err="1" smtClean="0"/>
              <a:t>Rayapudi</a:t>
            </a:r>
            <a:r>
              <a:rPr lang="en-US" dirty="0" smtClean="0"/>
              <a:t>, Stephen G Schwartz, </a:t>
            </a:r>
            <a:r>
              <a:rPr lang="en-US" dirty="0" err="1" smtClean="0"/>
              <a:t>Xue</a:t>
            </a:r>
            <a:r>
              <a:rPr lang="en-US" dirty="0" smtClean="0"/>
              <a:t> Wang, Pamela </a:t>
            </a:r>
            <a:r>
              <a:rPr lang="en-US" dirty="0" err="1" smtClean="0"/>
              <a:t>Chavis</a:t>
            </a:r>
            <a:endParaRPr lang="en-US" dirty="0" smtClean="0"/>
          </a:p>
          <a:p>
            <a:r>
              <a:rPr lang="sv-SE" b="1" dirty="0" smtClean="0"/>
              <a:t>Review citation</a:t>
            </a:r>
          </a:p>
          <a:p>
            <a:r>
              <a:rPr lang="en-US" u="sng" dirty="0" err="1"/>
              <a:t>Rayapudi</a:t>
            </a:r>
            <a:r>
              <a:rPr lang="en-US" u="sng" dirty="0"/>
              <a:t> S, Schwartz SG, Wang X, </a:t>
            </a:r>
            <a:r>
              <a:rPr lang="en-US" u="sng" dirty="0" err="1"/>
              <a:t>Chavis</a:t>
            </a:r>
            <a:r>
              <a:rPr lang="en-US" u="sng" dirty="0"/>
              <a:t> P. Vitamin A and fish oils for retinitis </a:t>
            </a:r>
            <a:r>
              <a:rPr lang="en-US" u="sng" dirty="0" err="1"/>
              <a:t>pigmentosa</a:t>
            </a:r>
            <a:r>
              <a:rPr lang="en-US" u="sng" dirty="0"/>
              <a:t>. Cochrane Database of Systematic Reviews 2013, Issue 12. Art. No.: CD008428. DOI: 10.1002/14651858.CD008428.pub2</a:t>
            </a:r>
            <a:endParaRPr lang="sv-SE"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415</TotalTime>
  <Words>394</Words>
  <Application>Microsoft Office PowerPoint</Application>
  <PresentationFormat>On-screen Show (4:3)</PresentationFormat>
  <Paragraphs>55</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Source Sans Pro</vt:lpstr>
      <vt:lpstr>Source Sans Pro Semibold</vt:lpstr>
      <vt:lpstr>CEVG_Branded_PPT_Template</vt:lpstr>
      <vt:lpstr>Vitamin A and fish oils for retinitis pigmentosa  Sobharani Rayapudi, Stephen G Schwartz, Xue Wang, Pamela Chavis   Issue 12, 2013</vt:lpstr>
      <vt:lpstr>Table of Contents</vt:lpstr>
      <vt:lpstr>01: Background</vt:lpstr>
      <vt:lpstr>02: Types of studies</vt:lpstr>
      <vt:lpstr>03: Key results</vt:lpstr>
      <vt:lpstr>03: Key results (continued)</vt:lpstr>
      <vt:lpstr>04: Tables</vt:lpstr>
      <vt:lpstr>05: Conclusions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39</cp:revision>
  <cp:lastPrinted>2016-02-03T18:10:19Z</cp:lastPrinted>
  <dcterms:created xsi:type="dcterms:W3CDTF">2016-01-08T19:44:44Z</dcterms:created>
  <dcterms:modified xsi:type="dcterms:W3CDTF">2017-07-27T18:26:16Z</dcterms:modified>
</cp:coreProperties>
</file>