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63" r:id="rId3"/>
    <p:sldId id="264" r:id="rId4"/>
    <p:sldId id="265" r:id="rId5"/>
    <p:sldId id="276" r:id="rId6"/>
    <p:sldId id="277" r:id="rId7"/>
    <p:sldId id="279" r:id="rId8"/>
    <p:sldId id="281" r:id="rId9"/>
    <p:sldId id="274" r:id="rId10"/>
    <p:sldId id="275" r:id="rId11"/>
    <p:sldId id="280"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928"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9819" autoAdjust="0"/>
  </p:normalViewPr>
  <p:slideViewPr>
    <p:cSldViewPr snapToGrid="0" showGuides="1">
      <p:cViewPr varScale="1">
        <p:scale>
          <a:sx n="84" d="100"/>
          <a:sy n="84" d="100"/>
        </p:scale>
        <p:origin x="162" y="90"/>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928"/>
        <p:guide/>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905315E-2112-4077-9ABB-00B2122D5DF1}" type="datetimeFigureOut">
              <a:rPr lang="en-US" smtClean="0"/>
              <a:t>6/30/2017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52E473-AF25-45EF-8768-FA17C1F5FA34}" type="slidenum">
              <a:rPr lang="en-US" smtClean="0"/>
              <a:t>‹#›</a:t>
            </a:fld>
            <a:endParaRPr lang="en-US"/>
          </a:p>
        </p:txBody>
      </p:sp>
    </p:spTree>
    <p:extLst>
      <p:ext uri="{BB962C8B-B14F-4D97-AF65-F5344CB8AC3E}">
        <p14:creationId xmlns:p14="http://schemas.microsoft.com/office/powerpoint/2010/main" val="337337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dirty="0"/>
          </a:p>
        </p:txBody>
      </p:sp>
      <p:sp>
        <p:nvSpPr>
          <p:cNvPr id="5" name="Notes Placeholder 4"/>
          <p:cNvSpPr>
            <a:spLocks noGrp="1"/>
          </p:cNvSpPr>
          <p:nvPr>
            <p:ph type="body" sz="quarter" idx="3"/>
          </p:nvPr>
        </p:nvSpPr>
        <p:spPr>
          <a:xfrm>
            <a:off x="1149739" y="4415790"/>
            <a:ext cx="4710923"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5"/>
          </p:nvPr>
        </p:nvSpPr>
        <p:spPr>
          <a:xfrm>
            <a:off x="6156718" y="8831580"/>
            <a:ext cx="853682" cy="464820"/>
          </a:xfrm>
          <a:prstGeom prst="rect">
            <a:avLst/>
          </a:prstGeom>
        </p:spPr>
        <p:txBody>
          <a:bodyPr vert="horz" lIns="93177" tIns="46589" rIns="93177" bIns="46589"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329128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77317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1299903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6</a:t>
            </a:fld>
            <a:endParaRPr lang="en-GB" dirty="0"/>
          </a:p>
        </p:txBody>
      </p:sp>
    </p:spTree>
    <p:extLst>
      <p:ext uri="{BB962C8B-B14F-4D97-AF65-F5344CB8AC3E}">
        <p14:creationId xmlns:p14="http://schemas.microsoft.com/office/powerpoint/2010/main" val="39138702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9</a:t>
            </a:fld>
            <a:endParaRPr lang="en-GB" dirty="0"/>
          </a:p>
        </p:txBody>
      </p:sp>
    </p:spTree>
    <p:extLst>
      <p:ext uri="{BB962C8B-B14F-4D97-AF65-F5344CB8AC3E}">
        <p14:creationId xmlns:p14="http://schemas.microsoft.com/office/powerpoint/2010/main" val="3380913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10</a:t>
            </a:fld>
            <a:endParaRPr lang="en-GB" dirty="0"/>
          </a:p>
        </p:txBody>
      </p:sp>
    </p:spTree>
    <p:extLst>
      <p:ext uri="{BB962C8B-B14F-4D97-AF65-F5344CB8AC3E}">
        <p14:creationId xmlns:p14="http://schemas.microsoft.com/office/powerpoint/2010/main" val="3357156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smtClean="0"/>
              <a:t>Insert image here</a:t>
            </a:r>
            <a:endParaRPr lang="en-GB" dirty="0"/>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smtClean="0"/>
              <a:t>Click to edit Master title style</a:t>
            </a:r>
            <a:endParaRPr lang="en-GB" dirty="0"/>
          </a:p>
        </p:txBody>
      </p:sp>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smtClean="0"/>
              <a:t>Insert image here</a:t>
            </a:r>
            <a:endParaRPr lang="en-GB" dirty="0"/>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
        <p:nvSpPr>
          <p:cNvPr id="9" name="Rectangle 8"/>
          <p:cNvSpPr/>
          <p:nvPr userDrawn="1"/>
        </p:nvSpPr>
        <p:spPr>
          <a:xfrm rot="18931217">
            <a:off x="6263551" y="5488794"/>
            <a:ext cx="838473" cy="838473"/>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4" name="Picture 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39738" y="502920"/>
            <a:ext cx="2075487" cy="566928"/>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8" y="1922085"/>
            <a:ext cx="5590948" cy="2621279"/>
          </a:xfrm>
        </p:spPr>
        <p:txBody>
          <a:bodyPr/>
          <a:lstStyle/>
          <a:p>
            <a:pPr>
              <a:lnSpc>
                <a:spcPct val="100000"/>
              </a:lnSpc>
            </a:pPr>
            <a:r>
              <a:rPr lang="en-US" sz="2800" i="1" dirty="0" smtClean="0"/>
              <a:t>Systemic safety of bevacizumab versus </a:t>
            </a:r>
            <a:r>
              <a:rPr lang="en-US" sz="2800" i="1" dirty="0" err="1" smtClean="0"/>
              <a:t>ranibizumab</a:t>
            </a:r>
            <a:r>
              <a:rPr lang="en-US" sz="2800" i="1" dirty="0" smtClean="0"/>
              <a:t> for </a:t>
            </a:r>
            <a:r>
              <a:rPr lang="en-US" sz="2800" i="1" dirty="0" err="1" smtClean="0"/>
              <a:t>neovascular</a:t>
            </a:r>
            <a:r>
              <a:rPr lang="en-US" sz="2800" i="1" dirty="0" smtClean="0"/>
              <a:t> age-related macular degeneration</a:t>
            </a:r>
            <a:r>
              <a:rPr lang="en-GB" sz="1600" i="1" dirty="0" smtClean="0"/>
              <a:t/>
            </a:r>
            <a:br>
              <a:rPr lang="en-GB" sz="1600" i="1" dirty="0" smtClean="0"/>
            </a:br>
            <a:r>
              <a:rPr lang="en-US" sz="1600" dirty="0" smtClean="0"/>
              <a:t/>
            </a:r>
            <a:br>
              <a:rPr lang="en-US" sz="1600" dirty="0" smtClean="0"/>
            </a:br>
            <a:r>
              <a:rPr lang="en-US" sz="1400" dirty="0" err="1"/>
              <a:t>Moja</a:t>
            </a:r>
            <a:r>
              <a:rPr lang="en-US" sz="1400" dirty="0"/>
              <a:t> L, </a:t>
            </a:r>
            <a:r>
              <a:rPr lang="en-US" sz="1400" dirty="0" err="1"/>
              <a:t>Lucenteforte</a:t>
            </a:r>
            <a:r>
              <a:rPr lang="en-US" sz="1400" dirty="0"/>
              <a:t> E, </a:t>
            </a:r>
            <a:r>
              <a:rPr lang="en-US" sz="1400" dirty="0" err="1"/>
              <a:t>Kwag</a:t>
            </a:r>
            <a:r>
              <a:rPr lang="en-US" sz="1400" dirty="0"/>
              <a:t> KH, </a:t>
            </a:r>
            <a:r>
              <a:rPr lang="en-US" sz="1400" dirty="0" err="1"/>
              <a:t>Bertele</a:t>
            </a:r>
            <a:r>
              <a:rPr lang="en-US" sz="1400" dirty="0"/>
              <a:t> V, </a:t>
            </a:r>
            <a:r>
              <a:rPr lang="en-US" sz="1400" dirty="0" err="1"/>
              <a:t>Campomori</a:t>
            </a:r>
            <a:r>
              <a:rPr lang="en-US" sz="1400" dirty="0"/>
              <a:t> A, </a:t>
            </a:r>
            <a:r>
              <a:rPr lang="en-US" sz="1400" dirty="0" err="1"/>
              <a:t>Chakravarthy</a:t>
            </a:r>
            <a:r>
              <a:rPr lang="en-US" sz="1400" dirty="0"/>
              <a:t> U, D'Amico R, </a:t>
            </a:r>
            <a:r>
              <a:rPr lang="en-US" sz="1400" dirty="0" err="1"/>
              <a:t>Dickersin</a:t>
            </a:r>
            <a:r>
              <a:rPr lang="en-US" sz="1400" dirty="0"/>
              <a:t> K, </a:t>
            </a:r>
            <a:r>
              <a:rPr lang="en-US" sz="1400" dirty="0" err="1"/>
              <a:t>Kodjikian</a:t>
            </a:r>
            <a:r>
              <a:rPr lang="en-US" sz="1400" dirty="0"/>
              <a:t> L, </a:t>
            </a:r>
            <a:r>
              <a:rPr lang="en-US" sz="1400" dirty="0" err="1"/>
              <a:t>Lindsley</a:t>
            </a:r>
            <a:r>
              <a:rPr lang="en-US" sz="1400" dirty="0"/>
              <a:t> K, </a:t>
            </a:r>
            <a:r>
              <a:rPr lang="en-US" sz="1400" dirty="0" err="1"/>
              <a:t>Loke</a:t>
            </a:r>
            <a:r>
              <a:rPr lang="en-US" sz="1400" dirty="0"/>
              <a:t> Y, Maguire M, Martin DF, </a:t>
            </a:r>
            <a:r>
              <a:rPr lang="en-US" sz="1400" dirty="0" err="1"/>
              <a:t>Mugelli</a:t>
            </a:r>
            <a:r>
              <a:rPr lang="en-US" sz="1400" dirty="0"/>
              <a:t> A, </a:t>
            </a:r>
            <a:r>
              <a:rPr lang="en-US" sz="1400" dirty="0" err="1"/>
              <a:t>Mühlbauer</a:t>
            </a:r>
            <a:r>
              <a:rPr lang="en-US" sz="1400" dirty="0"/>
              <a:t> B, </a:t>
            </a:r>
            <a:r>
              <a:rPr lang="en-US" sz="1400" dirty="0" err="1"/>
              <a:t>Püntmann</a:t>
            </a:r>
            <a:r>
              <a:rPr lang="en-US" sz="1400" dirty="0"/>
              <a:t> I, Reeves B, Rogers C, </a:t>
            </a:r>
            <a:r>
              <a:rPr lang="en-US" sz="1400" dirty="0" err="1"/>
              <a:t>Schmucker</a:t>
            </a:r>
            <a:r>
              <a:rPr lang="en-US" sz="1400" dirty="0"/>
              <a:t> C, Subramanian ML, </a:t>
            </a:r>
            <a:r>
              <a:rPr lang="en-US" sz="1400" dirty="0" err="1"/>
              <a:t>Virgili</a:t>
            </a:r>
            <a:r>
              <a:rPr lang="en-US" sz="1400" dirty="0"/>
              <a:t> G</a:t>
            </a:r>
            <a:r>
              <a:rPr lang="en-US" sz="1400" dirty="0" smtClean="0"/>
              <a:t/>
            </a:r>
            <a:br>
              <a:rPr lang="en-US" sz="1400" dirty="0" smtClean="0"/>
            </a:br>
            <a:r>
              <a:rPr lang="sv-SE" sz="1400" dirty="0" smtClean="0"/>
              <a:t/>
            </a:r>
            <a:br>
              <a:rPr lang="sv-SE" sz="1400" dirty="0" smtClean="0"/>
            </a:br>
            <a:r>
              <a:rPr lang="sv-SE" sz="1400" dirty="0" smtClean="0"/>
              <a:t>Issue </a:t>
            </a:r>
            <a:r>
              <a:rPr lang="sv-SE" sz="1400" dirty="0"/>
              <a:t>9</a:t>
            </a:r>
            <a:r>
              <a:rPr lang="sv-SE" sz="1400" dirty="0" smtClean="0"/>
              <a:t>, 2014</a:t>
            </a:r>
            <a:endParaRPr lang="en-GB" sz="1400" dirty="0"/>
          </a:p>
        </p:txBody>
      </p:sp>
      <p:sp>
        <p:nvSpPr>
          <p:cNvPr id="3" name="Subtitle 2"/>
          <p:cNvSpPr>
            <a:spLocks noGrp="1"/>
          </p:cNvSpPr>
          <p:nvPr>
            <p:ph type="subTitle" idx="1"/>
          </p:nvPr>
        </p:nvSpPr>
        <p:spPr>
          <a:xfrm>
            <a:off x="439738" y="4695988"/>
            <a:ext cx="4464000" cy="822600"/>
          </a:xfrm>
        </p:spPr>
        <p:txBody>
          <a:bodyPr/>
          <a:lstStyle/>
          <a:p>
            <a:r>
              <a:rPr lang="en-GB" dirty="0" smtClean="0"/>
              <a:t>A presentation to:</a:t>
            </a:r>
          </a:p>
          <a:p>
            <a:r>
              <a:rPr lang="en-GB" b="0" dirty="0" smtClean="0"/>
              <a:t>Meeting name</a:t>
            </a:r>
          </a:p>
          <a:p>
            <a:pPr lvl="1"/>
            <a:r>
              <a:rPr lang="en-GB" dirty="0" smtClean="0"/>
              <a:t>Date</a:t>
            </a:r>
            <a:endParaRPr lang="en-GB" dirty="0"/>
          </a:p>
        </p:txBody>
      </p:sp>
    </p:spTree>
    <p:extLst>
      <p:ext uri="{BB962C8B-B14F-4D97-AF65-F5344CB8AC3E}">
        <p14:creationId xmlns:p14="http://schemas.microsoft.com/office/powerpoint/2010/main" val="1772792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solidFill>
                  <a:srgbClr val="00AAAA"/>
                </a:solidFill>
              </a:rPr>
              <a:t>06: </a:t>
            </a:r>
            <a:r>
              <a:rPr lang="en-GB" dirty="0">
                <a:solidFill>
                  <a:srgbClr val="00AAAA"/>
                </a:solidFill>
              </a:rPr>
              <a:t>Acknowledgements</a:t>
            </a:r>
          </a:p>
        </p:txBody>
      </p:sp>
      <p:sp>
        <p:nvSpPr>
          <p:cNvPr id="3" name="Content Placeholder 2"/>
          <p:cNvSpPr>
            <a:spLocks noGrp="1"/>
          </p:cNvSpPr>
          <p:nvPr>
            <p:ph idx="1"/>
          </p:nvPr>
        </p:nvSpPr>
        <p:spPr>
          <a:xfrm>
            <a:off x="439738" y="2112820"/>
            <a:ext cx="7387092" cy="3909600"/>
          </a:xfrm>
        </p:spPr>
        <p:txBody>
          <a:bodyPr/>
          <a:lstStyle/>
          <a:p>
            <a:pPr marL="342900" indent="-342900">
              <a:buFont typeface="Arial" panose="020B0604020202020204" pitchFamily="34" charset="0"/>
              <a:buChar char="•"/>
            </a:pPr>
            <a:r>
              <a:rPr lang="en-US" sz="1800" dirty="0" smtClean="0"/>
              <a:t>Cochrane Eyes and Vision US Satellite, funded by the National Eye Institute, National Institutes of Health</a:t>
            </a:r>
          </a:p>
          <a:p>
            <a:pPr marL="342900" indent="-342900">
              <a:buFont typeface="Arial" panose="020B0604020202020204" pitchFamily="34" charset="0"/>
              <a:buChar char="•"/>
            </a:pPr>
            <a:r>
              <a:rPr lang="en-US" sz="1800" dirty="0" smtClean="0"/>
              <a:t>Cochrane Eyes and Vision Editorial Base, funded by the UK National Health Service Research and Development </a:t>
            </a:r>
            <a:r>
              <a:rPr lang="en-US" sz="1800" dirty="0" err="1" smtClean="0"/>
              <a:t>Programme</a:t>
            </a:r>
            <a:endParaRPr lang="en-US" sz="1800" dirty="0" smtClean="0"/>
          </a:p>
          <a:p>
            <a:pPr marL="342900" indent="-342900">
              <a:buFont typeface="Arial" panose="020B0604020202020204" pitchFamily="34" charset="0"/>
              <a:buChar char="•"/>
            </a:pPr>
            <a:r>
              <a:rPr lang="en-US" sz="1800" dirty="0" smtClean="0"/>
              <a:t>Lorenzo </a:t>
            </a:r>
            <a:r>
              <a:rPr lang="en-US" sz="1800" dirty="0" err="1" smtClean="0"/>
              <a:t>Moja</a:t>
            </a:r>
            <a:r>
              <a:rPr lang="en-US" sz="1800" dirty="0" smtClean="0"/>
              <a:t>, </a:t>
            </a:r>
            <a:r>
              <a:rPr lang="en-US" sz="1800" dirty="0" err="1" smtClean="0"/>
              <a:t>Ersilia</a:t>
            </a:r>
            <a:r>
              <a:rPr lang="en-US" sz="1800" dirty="0" smtClean="0"/>
              <a:t> </a:t>
            </a:r>
            <a:r>
              <a:rPr lang="en-US" sz="1800" dirty="0" err="1" smtClean="0"/>
              <a:t>Lucenteforte</a:t>
            </a:r>
            <a:r>
              <a:rPr lang="en-US" sz="1800" dirty="0" smtClean="0"/>
              <a:t>, </a:t>
            </a:r>
            <a:r>
              <a:rPr lang="en-US" sz="1800" dirty="0" err="1" smtClean="0"/>
              <a:t>Koren</a:t>
            </a:r>
            <a:r>
              <a:rPr lang="en-US" sz="1800" dirty="0" smtClean="0"/>
              <a:t> H </a:t>
            </a:r>
            <a:r>
              <a:rPr lang="en-US" sz="1800" dirty="0" err="1" smtClean="0"/>
              <a:t>Kwag</a:t>
            </a:r>
            <a:r>
              <a:rPr lang="en-US" sz="1800" dirty="0" smtClean="0"/>
              <a:t>, Vittorio </a:t>
            </a:r>
            <a:r>
              <a:rPr lang="en-US" sz="1800" dirty="0" err="1" smtClean="0"/>
              <a:t>Bertele</a:t>
            </a:r>
            <a:r>
              <a:rPr lang="en-US" sz="1800" dirty="0" smtClean="0"/>
              <a:t>, Annalisa </a:t>
            </a:r>
            <a:r>
              <a:rPr lang="en-US" sz="1800" dirty="0" err="1" smtClean="0"/>
              <a:t>Campomori</a:t>
            </a:r>
            <a:r>
              <a:rPr lang="en-US" sz="1800" dirty="0" smtClean="0"/>
              <a:t>, Usha </a:t>
            </a:r>
            <a:r>
              <a:rPr lang="en-US" sz="1800" dirty="0" err="1" smtClean="0"/>
              <a:t>Chakravarthy</a:t>
            </a:r>
            <a:r>
              <a:rPr lang="en-US" sz="1800" dirty="0" smtClean="0"/>
              <a:t>, Roberto D'Amico, Kay </a:t>
            </a:r>
            <a:r>
              <a:rPr lang="en-US" sz="1800" dirty="0" err="1" smtClean="0"/>
              <a:t>Dickersin</a:t>
            </a:r>
            <a:r>
              <a:rPr lang="en-US" sz="1800" dirty="0" smtClean="0"/>
              <a:t>, Laurent </a:t>
            </a:r>
            <a:r>
              <a:rPr lang="en-US" sz="1800" dirty="0" err="1" smtClean="0"/>
              <a:t>Kodjikian</a:t>
            </a:r>
            <a:r>
              <a:rPr lang="en-US" sz="1800" dirty="0" smtClean="0"/>
              <a:t>, Kristina </a:t>
            </a:r>
            <a:r>
              <a:rPr lang="en-US" sz="1800" dirty="0" err="1" smtClean="0"/>
              <a:t>Lindsley</a:t>
            </a:r>
            <a:r>
              <a:rPr lang="en-US" sz="1800" dirty="0" smtClean="0"/>
              <a:t>, Yoon K </a:t>
            </a:r>
            <a:r>
              <a:rPr lang="en-US" sz="1800" dirty="0" err="1" smtClean="0"/>
              <a:t>Loke</a:t>
            </a:r>
            <a:r>
              <a:rPr lang="en-US" sz="1800" dirty="0" smtClean="0"/>
              <a:t>, Maureen Maguire, Daniel F Martin, Alessandro </a:t>
            </a:r>
            <a:r>
              <a:rPr lang="en-US" sz="1800" dirty="0" err="1" smtClean="0"/>
              <a:t>Mugelli</a:t>
            </a:r>
            <a:r>
              <a:rPr lang="en-US" sz="1800" dirty="0" smtClean="0"/>
              <a:t>, Bernd </a:t>
            </a:r>
            <a:r>
              <a:rPr lang="en-US" sz="1800" dirty="0" err="1" smtClean="0"/>
              <a:t>Mühlbauer</a:t>
            </a:r>
            <a:r>
              <a:rPr lang="en-US" sz="1800" dirty="0" smtClean="0"/>
              <a:t>, Isabel </a:t>
            </a:r>
            <a:r>
              <a:rPr lang="en-US" sz="1800" dirty="0" err="1" smtClean="0"/>
              <a:t>Püntmann</a:t>
            </a:r>
            <a:r>
              <a:rPr lang="en-US" sz="1800" dirty="0" smtClean="0"/>
              <a:t>, Barnaby C Reeves, Chris Rogers, Christine </a:t>
            </a:r>
            <a:r>
              <a:rPr lang="en-US" sz="1800" dirty="0" err="1" smtClean="0"/>
              <a:t>Schmucker</a:t>
            </a:r>
            <a:r>
              <a:rPr lang="en-US" sz="1800" dirty="0" smtClean="0"/>
              <a:t>, Manju L Subramanian, Gianni </a:t>
            </a:r>
            <a:r>
              <a:rPr lang="en-US" sz="1800" dirty="0" err="1" smtClean="0"/>
              <a:t>Virgili</a:t>
            </a:r>
            <a:endParaRPr lang="en-US" sz="1800"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2420" y="280431"/>
            <a:ext cx="1182813" cy="874787"/>
          </a:xfrm>
          <a:prstGeom prst="rect">
            <a:avLst/>
          </a:prstGeom>
        </p:spPr>
      </p:pic>
      <p:pic>
        <p:nvPicPr>
          <p:cNvPr id="7" name="Picture 1" descr="nei_logo"/>
          <p:cNvPicPr>
            <a:picLocks noChangeAspect="1" noChangeArrowheads="1"/>
          </p:cNvPicPr>
          <p:nvPr/>
        </p:nvPicPr>
        <p:blipFill>
          <a:blip r:embed="rId4" cstate="print"/>
          <a:srcRect/>
          <a:stretch>
            <a:fillRect/>
          </a:stretch>
        </p:blipFill>
        <p:spPr bwMode="auto">
          <a:xfrm>
            <a:off x="5374765" y="280430"/>
            <a:ext cx="1528110" cy="874788"/>
          </a:xfrm>
          <a:prstGeom prst="rect">
            <a:avLst/>
          </a:prstGeom>
          <a:noFill/>
          <a:ln w="9525">
            <a:noFill/>
            <a:miter lim="800000"/>
            <a:headEnd/>
            <a:tailEnd/>
          </a:ln>
        </p:spPr>
      </p:pic>
    </p:spTree>
    <p:extLst>
      <p:ext uri="{BB962C8B-B14F-4D97-AF65-F5344CB8AC3E}">
        <p14:creationId xmlns:p14="http://schemas.microsoft.com/office/powerpoint/2010/main" val="39494062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06: Acknowledgements</a:t>
            </a:r>
            <a:endParaRPr lang="en-US" dirty="0"/>
          </a:p>
        </p:txBody>
      </p:sp>
      <p:sp>
        <p:nvSpPr>
          <p:cNvPr id="5" name="Content Placeholder 4"/>
          <p:cNvSpPr>
            <a:spLocks noGrp="1"/>
          </p:cNvSpPr>
          <p:nvPr>
            <p:ph idx="1"/>
          </p:nvPr>
        </p:nvSpPr>
        <p:spPr/>
        <p:txBody>
          <a:bodyPr/>
          <a:lstStyle/>
          <a:p>
            <a:r>
              <a:rPr lang="en-US" sz="1800" b="1" dirty="0" smtClean="0"/>
              <a:t>Review Citation </a:t>
            </a:r>
          </a:p>
          <a:p>
            <a:r>
              <a:rPr lang="en-US" sz="1600" u="sng" dirty="0" err="1"/>
              <a:t>Moja</a:t>
            </a:r>
            <a:r>
              <a:rPr lang="en-US" sz="1600" u="sng" dirty="0"/>
              <a:t> L, </a:t>
            </a:r>
            <a:r>
              <a:rPr lang="en-US" sz="1600" u="sng" dirty="0" err="1"/>
              <a:t>Lucenteforte</a:t>
            </a:r>
            <a:r>
              <a:rPr lang="en-US" sz="1600" u="sng" dirty="0"/>
              <a:t> E, </a:t>
            </a:r>
            <a:r>
              <a:rPr lang="en-US" sz="1600" u="sng" dirty="0" err="1"/>
              <a:t>Kwag</a:t>
            </a:r>
            <a:r>
              <a:rPr lang="en-US" sz="1600" u="sng" dirty="0"/>
              <a:t> KH, </a:t>
            </a:r>
            <a:r>
              <a:rPr lang="en-US" sz="1600" u="sng" dirty="0" err="1"/>
              <a:t>Bertele</a:t>
            </a:r>
            <a:r>
              <a:rPr lang="en-US" sz="1600" u="sng" dirty="0"/>
              <a:t> V, </a:t>
            </a:r>
            <a:r>
              <a:rPr lang="en-US" sz="1600" u="sng" dirty="0" err="1"/>
              <a:t>Campomori</a:t>
            </a:r>
            <a:r>
              <a:rPr lang="en-US" sz="1600" u="sng" dirty="0"/>
              <a:t> A, </a:t>
            </a:r>
            <a:r>
              <a:rPr lang="en-US" sz="1600" u="sng" dirty="0" err="1"/>
              <a:t>Chakravarthy</a:t>
            </a:r>
            <a:r>
              <a:rPr lang="en-US" sz="1600" u="sng" dirty="0"/>
              <a:t> U, D'Amico R, </a:t>
            </a:r>
            <a:r>
              <a:rPr lang="en-US" sz="1600" u="sng" dirty="0" err="1"/>
              <a:t>Dickersin</a:t>
            </a:r>
            <a:r>
              <a:rPr lang="en-US" sz="1600" u="sng" dirty="0"/>
              <a:t> K, </a:t>
            </a:r>
            <a:r>
              <a:rPr lang="en-US" sz="1600" u="sng" dirty="0" err="1"/>
              <a:t>Kodjikian</a:t>
            </a:r>
            <a:r>
              <a:rPr lang="en-US" sz="1600" u="sng" dirty="0"/>
              <a:t> L, </a:t>
            </a:r>
            <a:r>
              <a:rPr lang="en-US" sz="1600" u="sng" dirty="0" err="1"/>
              <a:t>Lindsley</a:t>
            </a:r>
            <a:r>
              <a:rPr lang="en-US" sz="1600" u="sng" dirty="0"/>
              <a:t> K, </a:t>
            </a:r>
            <a:r>
              <a:rPr lang="en-US" sz="1600" u="sng" dirty="0" err="1"/>
              <a:t>Loke</a:t>
            </a:r>
            <a:r>
              <a:rPr lang="en-US" sz="1600" u="sng" dirty="0"/>
              <a:t> Y, Maguire M, Martin DF, </a:t>
            </a:r>
            <a:r>
              <a:rPr lang="en-US" sz="1600" u="sng" dirty="0" err="1"/>
              <a:t>Mugelli</a:t>
            </a:r>
            <a:r>
              <a:rPr lang="en-US" sz="1600" u="sng" dirty="0"/>
              <a:t> A, </a:t>
            </a:r>
            <a:r>
              <a:rPr lang="en-US" sz="1600" u="sng" dirty="0" err="1"/>
              <a:t>Mühlbauer</a:t>
            </a:r>
            <a:r>
              <a:rPr lang="en-US" sz="1600" u="sng" dirty="0"/>
              <a:t> B, </a:t>
            </a:r>
            <a:r>
              <a:rPr lang="en-US" sz="1600" u="sng" dirty="0" err="1"/>
              <a:t>Püntmann</a:t>
            </a:r>
            <a:r>
              <a:rPr lang="en-US" sz="1600" u="sng" dirty="0"/>
              <a:t> I, Reeves B, Rogers C, </a:t>
            </a:r>
            <a:r>
              <a:rPr lang="en-US" sz="1600" u="sng" dirty="0" err="1"/>
              <a:t>Schmucker</a:t>
            </a:r>
            <a:r>
              <a:rPr lang="en-US" sz="1600" u="sng" dirty="0"/>
              <a:t> C, Subramanian ML, </a:t>
            </a:r>
            <a:r>
              <a:rPr lang="en-US" sz="1600" u="sng" dirty="0" err="1"/>
              <a:t>Virgili</a:t>
            </a:r>
            <a:r>
              <a:rPr lang="en-US" sz="1600" u="sng" dirty="0"/>
              <a:t> G. Systemic safety of bevacizumab versus </a:t>
            </a:r>
            <a:r>
              <a:rPr lang="en-US" sz="1600" u="sng" dirty="0" err="1"/>
              <a:t>ranibizumab</a:t>
            </a:r>
            <a:r>
              <a:rPr lang="en-US" sz="1600" u="sng" dirty="0"/>
              <a:t> for </a:t>
            </a:r>
            <a:r>
              <a:rPr lang="en-US" sz="1600" u="sng" dirty="0" err="1"/>
              <a:t>neovascular</a:t>
            </a:r>
            <a:r>
              <a:rPr lang="en-US" sz="1600" u="sng" dirty="0"/>
              <a:t> age-related macular degeneration. Cochrane Database of Systematic Reviews 2014, Issue 9. Art. No.: CD011230. DOI: 10.1002/14651858.CD011230.pub2</a:t>
            </a:r>
            <a:endParaRPr lang="en-US" sz="1600" b="1" u="sng" dirty="0"/>
          </a:p>
        </p:txBody>
      </p:sp>
    </p:spTree>
    <p:extLst>
      <p:ext uri="{BB962C8B-B14F-4D97-AF65-F5344CB8AC3E}">
        <p14:creationId xmlns:p14="http://schemas.microsoft.com/office/powerpoint/2010/main" val="2770782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Table of Contents</a:t>
            </a:r>
            <a:endParaRPr lang="en-GB" dirty="0">
              <a:solidFill>
                <a:srgbClr val="00AAAA"/>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230891007"/>
              </p:ext>
            </p:extLst>
          </p:nvPr>
        </p:nvGraphicFramePr>
        <p:xfrm>
          <a:off x="444500" y="2282825"/>
          <a:ext cx="6134021" cy="2666190"/>
        </p:xfrm>
        <a:graphic>
          <a:graphicData uri="http://schemas.openxmlformats.org/drawingml/2006/table">
            <a:tbl>
              <a:tblPr firstRow="1" bandRow="1">
                <a:tableStyleId>{2D5ABB26-0587-4C30-8999-92F81FD0307C}</a:tableStyleId>
              </a:tblPr>
              <a:tblGrid>
                <a:gridCol w="277400"/>
                <a:gridCol w="5856621"/>
              </a:tblGrid>
              <a:tr h="444365">
                <a:tc>
                  <a:txBody>
                    <a:bodyPr/>
                    <a:lstStyle/>
                    <a:p>
                      <a:r>
                        <a:rPr lang="en-GB" sz="1400" b="1" dirty="0" smtClean="0">
                          <a:solidFill>
                            <a:schemeClr val="bg2"/>
                          </a:solidFill>
                          <a:latin typeface="+mj-lt"/>
                        </a:rPr>
                        <a:t>01</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Background</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02</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Types</a:t>
                      </a:r>
                      <a:r>
                        <a:rPr lang="en-GB" sz="1400" baseline="0" dirty="0" smtClean="0">
                          <a:solidFill>
                            <a:schemeClr val="tx2"/>
                          </a:solidFill>
                        </a:rPr>
                        <a:t> of studies</a:t>
                      </a:r>
                      <a:endParaRPr lang="en-GB" sz="140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03</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Key results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04</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Tables (Risk of Bias/Forest Plots)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05</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Conclusions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06</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Acknowledgements</a:t>
                      </a:r>
                      <a:endParaRPr lang="en-GB" sz="1400" baseline="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202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01: Background</a:t>
            </a:r>
            <a:endParaRPr lang="en-GB" dirty="0">
              <a:solidFill>
                <a:srgbClr val="00AAAA"/>
              </a:solidFill>
            </a:endParaRPr>
          </a:p>
        </p:txBody>
      </p:sp>
      <p:sp>
        <p:nvSpPr>
          <p:cNvPr id="3" name="Content Placeholder 2"/>
          <p:cNvSpPr>
            <a:spLocks noGrp="1"/>
          </p:cNvSpPr>
          <p:nvPr>
            <p:ph idx="1"/>
          </p:nvPr>
        </p:nvSpPr>
        <p:spPr>
          <a:xfrm>
            <a:off x="439738" y="2275200"/>
            <a:ext cx="6838886" cy="3909600"/>
          </a:xfrm>
        </p:spPr>
        <p:txBody>
          <a:bodyPr/>
          <a:lstStyle/>
          <a:p>
            <a:pPr marL="342900" indent="-342900">
              <a:buFont typeface="Arial" panose="020B0604020202020204" pitchFamily="34" charset="0"/>
              <a:buChar char="•"/>
            </a:pPr>
            <a:r>
              <a:rPr lang="en-US" dirty="0" err="1"/>
              <a:t>Neovascular</a:t>
            </a:r>
            <a:r>
              <a:rPr lang="en-US" dirty="0"/>
              <a:t> age-related macular degeneration (</a:t>
            </a:r>
            <a:r>
              <a:rPr lang="en-US" dirty="0" smtClean="0"/>
              <a:t>AMD) is a leading cause of blindness</a:t>
            </a:r>
          </a:p>
          <a:p>
            <a:pPr marL="342900" indent="-342900">
              <a:buFont typeface="Arial" panose="020B0604020202020204" pitchFamily="34" charset="0"/>
              <a:buChar char="•"/>
            </a:pPr>
            <a:r>
              <a:rPr lang="en-US" dirty="0" smtClean="0"/>
              <a:t>Bevacizumab and </a:t>
            </a:r>
            <a:r>
              <a:rPr lang="en-US" dirty="0" err="1" smtClean="0"/>
              <a:t>Ranibizumab</a:t>
            </a:r>
            <a:r>
              <a:rPr lang="en-US" dirty="0" smtClean="0"/>
              <a:t> inhibit vascular endothelial cell growth</a:t>
            </a:r>
          </a:p>
          <a:p>
            <a:pPr marL="342900" indent="-342900">
              <a:buFont typeface="Arial" panose="020B0604020202020204" pitchFamily="34" charset="0"/>
              <a:buChar char="•"/>
            </a:pPr>
            <a:r>
              <a:rPr lang="en-US" dirty="0" smtClean="0"/>
              <a:t>Bevacizumab is a cancer drug, though it is often used to treat AMD</a:t>
            </a:r>
          </a:p>
          <a:p>
            <a:pPr marL="342900" indent="-342900">
              <a:buFont typeface="Arial" panose="020B0604020202020204" pitchFamily="34" charset="0"/>
              <a:buChar char="•"/>
            </a:pPr>
            <a:r>
              <a:rPr lang="en-US" dirty="0" smtClean="0"/>
              <a:t>OBJECTIVE:</a:t>
            </a:r>
          </a:p>
          <a:p>
            <a:pPr marL="522288" lvl="1" indent="-342900"/>
            <a:r>
              <a:rPr lang="en-US" dirty="0" smtClean="0"/>
              <a:t>To assess the safety of intravitreal bevacizumab compared with intravitreal </a:t>
            </a:r>
            <a:r>
              <a:rPr lang="en-US" dirty="0" err="1" smtClean="0"/>
              <a:t>ranibizumab</a:t>
            </a:r>
            <a:r>
              <a:rPr lang="en-US" dirty="0" smtClean="0"/>
              <a:t> in people with </a:t>
            </a:r>
            <a:r>
              <a:rPr lang="en-US" dirty="0" err="1" smtClean="0"/>
              <a:t>neovascular</a:t>
            </a:r>
            <a:r>
              <a:rPr lang="en-US" dirty="0" smtClean="0"/>
              <a:t> AMD. </a:t>
            </a:r>
            <a:endParaRPr lang="en-GB" dirty="0"/>
          </a:p>
        </p:txBody>
      </p:sp>
    </p:spTree>
    <p:extLst>
      <p:ext uri="{BB962C8B-B14F-4D97-AF65-F5344CB8AC3E}">
        <p14:creationId xmlns:p14="http://schemas.microsoft.com/office/powerpoint/2010/main" val="3585056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02: Types of studies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0" lvl="1" indent="0">
              <a:buNone/>
            </a:pPr>
            <a:r>
              <a:rPr lang="en-GB" b="1" dirty="0" smtClean="0"/>
              <a:t>Participants</a:t>
            </a:r>
          </a:p>
          <a:p>
            <a:pPr marL="0" lvl="1" indent="0">
              <a:buNone/>
            </a:pPr>
            <a:r>
              <a:rPr lang="en-GB" dirty="0" smtClean="0"/>
              <a:t>9 RCTs; 3665 participants </a:t>
            </a:r>
          </a:p>
          <a:p>
            <a:pPr marL="0" lvl="1" indent="0">
              <a:buNone/>
            </a:pPr>
            <a:r>
              <a:rPr lang="en-GB" b="1" dirty="0" smtClean="0"/>
              <a:t>Interventions</a:t>
            </a:r>
          </a:p>
          <a:p>
            <a:pPr marL="0" lvl="1" indent="0">
              <a:buNone/>
            </a:pPr>
            <a:r>
              <a:rPr lang="en-GB" dirty="0" smtClean="0"/>
              <a:t>Intravitreal bevacizumab (1.25 mg)</a:t>
            </a:r>
          </a:p>
          <a:p>
            <a:pPr marL="0" lvl="1" indent="0">
              <a:buNone/>
            </a:pPr>
            <a:r>
              <a:rPr lang="en-GB" dirty="0"/>
              <a:t>	</a:t>
            </a:r>
            <a:r>
              <a:rPr lang="en-GB" dirty="0" smtClean="0"/>
              <a:t>VERSUS</a:t>
            </a:r>
          </a:p>
          <a:p>
            <a:pPr marL="0" lvl="1" indent="0">
              <a:buNone/>
            </a:pPr>
            <a:r>
              <a:rPr lang="en-GB" dirty="0" smtClean="0"/>
              <a:t>Intravitreal </a:t>
            </a:r>
            <a:r>
              <a:rPr lang="en-GB" dirty="0" err="1" smtClean="0"/>
              <a:t>ranibizumab</a:t>
            </a:r>
            <a:r>
              <a:rPr lang="en-GB" dirty="0" smtClean="0"/>
              <a:t> (0.5 mg)</a:t>
            </a:r>
          </a:p>
        </p:txBody>
      </p:sp>
    </p:spTree>
    <p:extLst>
      <p:ext uri="{BB962C8B-B14F-4D97-AF65-F5344CB8AC3E}">
        <p14:creationId xmlns:p14="http://schemas.microsoft.com/office/powerpoint/2010/main" val="2482325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r>
              <a:rPr lang="en-GB" dirty="0" smtClean="0"/>
              <a:t>“</a:t>
            </a:r>
            <a:r>
              <a:rPr lang="en-US" dirty="0"/>
              <a:t>At the maximum follow-up (one or two years), the estimated risk ratio (RR) of death with bevacizumab compared with </a:t>
            </a:r>
            <a:r>
              <a:rPr lang="en-US" dirty="0" err="1"/>
              <a:t>ranibizumab</a:t>
            </a:r>
            <a:r>
              <a:rPr lang="en-US" dirty="0"/>
              <a:t> was 1.10 (95% confidence interval (CI) 0.78 to </a:t>
            </a:r>
            <a:r>
              <a:rPr lang="en-US" dirty="0" smtClean="0"/>
              <a:t>1.57.”</a:t>
            </a:r>
          </a:p>
          <a:p>
            <a:endParaRPr lang="en-US" dirty="0"/>
          </a:p>
          <a:p>
            <a:r>
              <a:rPr lang="en-GB" dirty="0" smtClean="0"/>
              <a:t>“</a:t>
            </a:r>
            <a:r>
              <a:rPr lang="en-US" dirty="0"/>
              <a:t>For </a:t>
            </a:r>
            <a:r>
              <a:rPr lang="en-US" dirty="0" smtClean="0"/>
              <a:t>all serious systematic adverse events (SSAEs), </a:t>
            </a:r>
            <a:r>
              <a:rPr lang="en-US" dirty="0"/>
              <a:t>the estimated RR was 1.08 (95% CI 0.90 to 1.31, P value = 0.41; nine studies, 3665 participants; low quality evidence). Based on the event rates in the studies, this gives a risk of SSAEs of 22.2% with </a:t>
            </a:r>
            <a:r>
              <a:rPr lang="en-US" dirty="0" err="1"/>
              <a:t>ranibizumab</a:t>
            </a:r>
            <a:r>
              <a:rPr lang="en-US" dirty="0"/>
              <a:t> and with bevacizumab of 24% (95% CI 20% to 29.1</a:t>
            </a:r>
            <a:r>
              <a:rPr lang="en-US" dirty="0" smtClean="0"/>
              <a:t>%).”</a:t>
            </a:r>
            <a:endParaRPr lang="en-GB" dirty="0"/>
          </a:p>
        </p:txBody>
      </p:sp>
    </p:spTree>
    <p:extLst>
      <p:ext uri="{BB962C8B-B14F-4D97-AF65-F5344CB8AC3E}">
        <p14:creationId xmlns:p14="http://schemas.microsoft.com/office/powerpoint/2010/main" val="38584753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03: Key results (continued)</a:t>
            </a:r>
            <a:endParaRPr lang="en-GB" dirty="0">
              <a:solidFill>
                <a:srgbClr val="00AAAA"/>
              </a:solidFill>
            </a:endParaRPr>
          </a:p>
        </p:txBody>
      </p:sp>
      <p:sp>
        <p:nvSpPr>
          <p:cNvPr id="3" name="Content Placeholder 2"/>
          <p:cNvSpPr>
            <a:spLocks noGrp="1"/>
          </p:cNvSpPr>
          <p:nvPr>
            <p:ph idx="1"/>
          </p:nvPr>
        </p:nvSpPr>
        <p:spPr>
          <a:xfrm>
            <a:off x="439737" y="2275200"/>
            <a:ext cx="7985806" cy="3909600"/>
          </a:xfrm>
        </p:spPr>
        <p:txBody>
          <a:bodyPr/>
          <a:lstStyle/>
          <a:p>
            <a:r>
              <a:rPr lang="en-GB" dirty="0" smtClean="0"/>
              <a:t>“</a:t>
            </a:r>
            <a:r>
              <a:rPr lang="en-US" dirty="0"/>
              <a:t>For the secondary outcomes, we could not detect any difference between bevacizumab and </a:t>
            </a:r>
            <a:r>
              <a:rPr lang="en-US" dirty="0" err="1"/>
              <a:t>ranibizumab</a:t>
            </a:r>
            <a:r>
              <a:rPr lang="en-US" dirty="0"/>
              <a:t>, with the exception of gastrointestinal disorders </a:t>
            </a:r>
            <a:r>
              <a:rPr lang="en-US" dirty="0" err="1"/>
              <a:t>MedDRA</a:t>
            </a:r>
            <a:r>
              <a:rPr lang="en-US" dirty="0"/>
              <a:t> SOC where there was a higher risk with </a:t>
            </a:r>
            <a:r>
              <a:rPr lang="en-US" dirty="0" smtClean="0"/>
              <a:t>bevacizumab”</a:t>
            </a:r>
          </a:p>
          <a:p>
            <a:r>
              <a:rPr lang="en-US" dirty="0"/>
              <a:t>	</a:t>
            </a:r>
            <a:r>
              <a:rPr lang="en-US" dirty="0" smtClean="0"/>
              <a:t>RR 1.82, 95% CI 1.04 to 3.19, P-value 0.04</a:t>
            </a:r>
            <a:endParaRPr lang="en-GB" dirty="0"/>
          </a:p>
        </p:txBody>
      </p:sp>
    </p:spTree>
    <p:extLst>
      <p:ext uri="{BB962C8B-B14F-4D97-AF65-F5344CB8AC3E}">
        <p14:creationId xmlns:p14="http://schemas.microsoft.com/office/powerpoint/2010/main" val="4237010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308" y="1477620"/>
            <a:ext cx="6120000" cy="632838"/>
          </a:xfrm>
        </p:spPr>
        <p:txBody>
          <a:bodyPr/>
          <a:lstStyle/>
          <a:p>
            <a:r>
              <a:rPr lang="en-US" dirty="0" smtClean="0"/>
              <a:t>04: </a:t>
            </a:r>
            <a:r>
              <a:rPr lang="en-US" dirty="0" smtClean="0"/>
              <a:t>Tables</a:t>
            </a:r>
            <a:br>
              <a:rPr lang="en-US" dirty="0" smtClean="0"/>
            </a:br>
            <a:r>
              <a:rPr lang="en-US" sz="2400" b="0" dirty="0" smtClean="0"/>
              <a:t>All causes of death </a:t>
            </a:r>
            <a:endParaRPr lang="en-US" sz="2400" b="0" dirty="0"/>
          </a:p>
        </p:txBody>
      </p:sp>
      <p:pic>
        <p:nvPicPr>
          <p:cNvPr id="1026" name="Picture 2" descr="Fig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 y="2573816"/>
            <a:ext cx="8862060" cy="39225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2504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168" y="1511910"/>
            <a:ext cx="6120000" cy="632838"/>
          </a:xfrm>
        </p:spPr>
        <p:txBody>
          <a:bodyPr/>
          <a:lstStyle/>
          <a:p>
            <a:r>
              <a:rPr lang="en-US" dirty="0" smtClean="0"/>
              <a:t>04: </a:t>
            </a:r>
            <a:r>
              <a:rPr lang="en-US" dirty="0" smtClean="0"/>
              <a:t>Tables</a:t>
            </a:r>
            <a:br>
              <a:rPr lang="en-US" dirty="0" smtClean="0"/>
            </a:br>
            <a:r>
              <a:rPr lang="en-US" sz="2400" b="0" dirty="0" smtClean="0"/>
              <a:t>All serious systematic adverse events</a:t>
            </a:r>
            <a:endParaRPr lang="en-US" sz="2400" b="0" dirty="0"/>
          </a:p>
        </p:txBody>
      </p:sp>
      <p:pic>
        <p:nvPicPr>
          <p:cNvPr id="2050" name="Picture 2" descr="Fig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756347"/>
            <a:ext cx="8935745" cy="41016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11913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05: Conclusions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342900" indent="-342900">
              <a:buFont typeface="Arial" panose="020B0604020202020204" pitchFamily="34" charset="0"/>
              <a:buChar char="•"/>
            </a:pPr>
            <a:r>
              <a:rPr lang="en-GB" dirty="0" smtClean="0"/>
              <a:t>“</a:t>
            </a:r>
            <a:r>
              <a:rPr lang="en-US" dirty="0"/>
              <a:t>This systematic review of non-industry sponsored RCTs could not determine a difference between intravitreal bevacizumab and </a:t>
            </a:r>
            <a:r>
              <a:rPr lang="en-US" dirty="0" err="1"/>
              <a:t>ranibizumab</a:t>
            </a:r>
            <a:r>
              <a:rPr lang="en-US"/>
              <a:t> for deaths, All SSAEs, or specific subsets of SSAEs in the first two years of treatment, with the exception of gastrointestinal </a:t>
            </a:r>
            <a:r>
              <a:rPr lang="en-US"/>
              <a:t>disorders</a:t>
            </a:r>
            <a:r>
              <a:rPr lang="en-US" smtClean="0"/>
              <a:t>.”</a:t>
            </a:r>
            <a:endParaRPr lang="en-GB" dirty="0"/>
          </a:p>
        </p:txBody>
      </p:sp>
    </p:spTree>
    <p:extLst>
      <p:ext uri="{BB962C8B-B14F-4D97-AF65-F5344CB8AC3E}">
        <p14:creationId xmlns:p14="http://schemas.microsoft.com/office/powerpoint/2010/main" val="2831948327"/>
      </p:ext>
    </p:extLst>
  </p:cSld>
  <p:clrMapOvr>
    <a:masterClrMapping/>
  </p:clrMapOvr>
  <p:timing>
    <p:tnLst>
      <p:par>
        <p:cTn id="1" dur="indefinite" restart="never" nodeType="tmRoot"/>
      </p:par>
    </p:tnLst>
  </p:timing>
</p:sld>
</file>

<file path=ppt/theme/theme1.xml><?xml version="1.0" encoding="utf-8"?>
<a:theme xmlns:a="http://schemas.openxmlformats.org/drawingml/2006/main" name="CEVG_Branded_PPT_Template">
  <a:themeElements>
    <a:clrScheme name="Cochrane teal">
      <a:dk1>
        <a:srgbClr val="000000"/>
      </a:dk1>
      <a:lt1>
        <a:srgbClr val="FFFFFF"/>
      </a:lt1>
      <a:dk2>
        <a:srgbClr val="002D64"/>
      </a:dk2>
      <a:lt2>
        <a:srgbClr val="00AAAA"/>
      </a:lt2>
      <a:accent1>
        <a:srgbClr val="002D64"/>
      </a:accent1>
      <a:accent2>
        <a:srgbClr val="00AAAA"/>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EVG_Branded_PPT_Template" id="{2CF02060-34C0-4EB9-9B0E-5DFA36141274}" vid="{F6CDF083-06D5-45CC-AEC5-A8B4676F01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CEVG_Branded_PPT_Template</Template>
  <TotalTime>1046</TotalTime>
  <Words>540</Words>
  <Application>Microsoft Office PowerPoint</Application>
  <PresentationFormat>On-screen Show (4:3)</PresentationFormat>
  <Paragraphs>56</Paragraphs>
  <Slides>11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Source Sans Pro</vt:lpstr>
      <vt:lpstr>Source Sans Pro Semibold</vt:lpstr>
      <vt:lpstr>CEVG_Branded_PPT_Template</vt:lpstr>
      <vt:lpstr>Systemic safety of bevacizumab versus ranibizumab for neovascular age-related macular degeneration  Moja L, Lucenteforte E, Kwag KH, Bertele V, Campomori A, Chakravarthy U, D'Amico R, Dickersin K, Kodjikian L, Lindsley K, Loke Y, Maguire M, Martin DF, Mugelli A, Mühlbauer B, Püntmann I, Reeves B, Rogers C, Schmucker C, Subramanian ML, Virgili G  Issue 9, 2014</vt:lpstr>
      <vt:lpstr>Table of Contents</vt:lpstr>
      <vt:lpstr>01: Background</vt:lpstr>
      <vt:lpstr>02: Types of studies</vt:lpstr>
      <vt:lpstr>03: Key results</vt:lpstr>
      <vt:lpstr>03: Key results (continued)</vt:lpstr>
      <vt:lpstr>04: Tables All causes of death </vt:lpstr>
      <vt:lpstr>04: Tables All serious systematic adverse events</vt:lpstr>
      <vt:lpstr>05: Conclusions</vt:lpstr>
      <vt:lpstr>06: Acknowledgements</vt:lpstr>
      <vt:lpstr>06: Acknowledgements</vt:lpstr>
    </vt:vector>
  </TitlesOfParts>
  <Company>Johns Hopkins School of Public Health</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64bit</dc:creator>
  <cp:lastModifiedBy>Money, Sarah</cp:lastModifiedBy>
  <cp:revision>61</cp:revision>
  <cp:lastPrinted>2016-02-03T18:10:19Z</cp:lastPrinted>
  <dcterms:created xsi:type="dcterms:W3CDTF">2016-01-08T19:44:44Z</dcterms:created>
  <dcterms:modified xsi:type="dcterms:W3CDTF">2017-06-30T20:57:19Z</dcterms:modified>
</cp:coreProperties>
</file>