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63" r:id="rId3"/>
    <p:sldId id="264" r:id="rId4"/>
    <p:sldId id="281" r:id="rId5"/>
    <p:sldId id="265" r:id="rId6"/>
    <p:sldId id="282" r:id="rId7"/>
    <p:sldId id="283" r:id="rId8"/>
    <p:sldId id="276" r:id="rId9"/>
    <p:sldId id="277" r:id="rId10"/>
    <p:sldId id="279" r:id="rId11"/>
    <p:sldId id="280" r:id="rId12"/>
    <p:sldId id="274" r:id="rId13"/>
    <p:sldId id="275"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9819" autoAdjust="0"/>
  </p:normalViewPr>
  <p:slideViewPr>
    <p:cSldViewPr snapToGrid="0" showGuides="1">
      <p:cViewPr varScale="1">
        <p:scale>
          <a:sx n="86" d="100"/>
          <a:sy n="86" d="100"/>
        </p:scale>
        <p:origin x="102" y="96"/>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12/8/2017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8</a:t>
            </a:fld>
            <a:endParaRPr lang="en-GB" dirty="0"/>
          </a:p>
        </p:txBody>
      </p:sp>
    </p:spTree>
    <p:extLst>
      <p:ext uri="{BB962C8B-B14F-4D97-AF65-F5344CB8AC3E}">
        <p14:creationId xmlns:p14="http://schemas.microsoft.com/office/powerpoint/2010/main" val="1299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9</a:t>
            </a:fld>
            <a:endParaRPr lang="en-GB" dirty="0"/>
          </a:p>
        </p:txBody>
      </p:sp>
    </p:spTree>
    <p:extLst>
      <p:ext uri="{BB962C8B-B14F-4D97-AF65-F5344CB8AC3E}">
        <p14:creationId xmlns:p14="http://schemas.microsoft.com/office/powerpoint/2010/main" val="3913870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12</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13</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233049"/>
            <a:ext cx="5590948" cy="2621279"/>
          </a:xfrm>
        </p:spPr>
        <p:txBody>
          <a:bodyPr/>
          <a:lstStyle/>
          <a:p>
            <a:pPr>
              <a:lnSpc>
                <a:spcPct val="100000"/>
              </a:lnSpc>
            </a:pPr>
            <a:r>
              <a:rPr lang="en-GB" sz="2800" i="1" dirty="0" smtClean="0"/>
              <a:t>Probing for congenital nasolacrimal duct obstruction</a:t>
            </a:r>
            <a:br>
              <a:rPr lang="en-GB" sz="2800" i="1" dirty="0" smtClean="0"/>
            </a:br>
            <a:r>
              <a:rPr lang="en-GB" sz="2800" dirty="0" smtClean="0"/>
              <a:t/>
            </a:r>
            <a:br>
              <a:rPr lang="en-GB" sz="2800" dirty="0" smtClean="0"/>
            </a:br>
            <a:r>
              <a:rPr lang="sv-SE" sz="1600" dirty="0" smtClean="0"/>
              <a:t>Carisa Petris, Don Liu </a:t>
            </a:r>
            <a:br>
              <a:rPr lang="sv-SE" sz="1600" dirty="0" smtClean="0"/>
            </a:br>
            <a:r>
              <a:rPr lang="sv-SE" sz="1600" dirty="0" smtClean="0"/>
              <a:t/>
            </a:r>
            <a:br>
              <a:rPr lang="sv-SE" sz="1600" dirty="0" smtClean="0"/>
            </a:br>
            <a:r>
              <a:rPr lang="sv-SE" sz="1600" dirty="0" smtClean="0"/>
              <a:t>Issue </a:t>
            </a:r>
            <a:r>
              <a:rPr lang="sv-SE" sz="1600" dirty="0"/>
              <a:t>7</a:t>
            </a:r>
            <a:r>
              <a:rPr lang="sv-SE" sz="1600" dirty="0" smtClean="0"/>
              <a:t>, 2017</a:t>
            </a:r>
            <a:endParaRPr lang="en-GB" sz="2400" dirty="0"/>
          </a:p>
        </p:txBody>
      </p:sp>
      <p:sp>
        <p:nvSpPr>
          <p:cNvPr id="3" name="Subtitle 2"/>
          <p:cNvSpPr>
            <a:spLocks noGrp="1"/>
          </p:cNvSpPr>
          <p:nvPr>
            <p:ph type="subTitle" idx="1"/>
          </p:nvPr>
        </p:nvSpPr>
        <p:spPr>
          <a:xfrm>
            <a:off x="439738" y="4207896"/>
            <a:ext cx="4464000" cy="822600"/>
          </a:xfrm>
        </p:spPr>
        <p:txBody>
          <a:bodyPr/>
          <a:lstStyle/>
          <a:p>
            <a:r>
              <a:rPr lang="en-GB" dirty="0" smtClean="0"/>
              <a:t>A presentation to:</a:t>
            </a:r>
          </a:p>
          <a:p>
            <a:r>
              <a:rPr lang="en-GB" b="0" dirty="0" smtClean="0"/>
              <a:t>Meeting name</a:t>
            </a:r>
          </a:p>
          <a:p>
            <a:pPr lvl="1"/>
            <a:r>
              <a:rPr lang="en-GB" dirty="0" smtClean="0"/>
              <a:t>Date</a:t>
            </a:r>
            <a:endParaRPr lang="en-GB" dirty="0"/>
          </a:p>
        </p:txBody>
      </p:sp>
    </p:spTree>
    <p:extLst>
      <p:ext uri="{BB962C8B-B14F-4D97-AF65-F5344CB8AC3E}">
        <p14:creationId xmlns:p14="http://schemas.microsoft.com/office/powerpoint/2010/main" val="1772792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04: Tables</a:t>
            </a:r>
            <a:endParaRPr lang="en-US" dirty="0"/>
          </a:p>
        </p:txBody>
      </p:sp>
      <p:pic>
        <p:nvPicPr>
          <p:cNvPr id="1026" name="Picture 2" descr="Fig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1506" y="2169278"/>
            <a:ext cx="2886075" cy="3829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504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436" y="1596380"/>
            <a:ext cx="6120000" cy="632838"/>
          </a:xfrm>
        </p:spPr>
        <p:txBody>
          <a:bodyPr/>
          <a:lstStyle/>
          <a:p>
            <a:r>
              <a:rPr lang="en-US" dirty="0" smtClean="0"/>
              <a:t>04: Tables</a:t>
            </a:r>
            <a:br>
              <a:rPr lang="en-US" dirty="0" smtClean="0"/>
            </a:br>
            <a:r>
              <a:rPr lang="en-US" sz="2400" b="0" dirty="0" smtClean="0"/>
              <a:t>Treatment success at 18 months of age </a:t>
            </a:r>
            <a:endParaRPr lang="en-US" sz="2400" b="0" dirty="0"/>
          </a:p>
        </p:txBody>
      </p:sp>
      <p:pic>
        <p:nvPicPr>
          <p:cNvPr id="2050" name="Picture 2" descr="Analysis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482" y="2934280"/>
            <a:ext cx="8096250" cy="2819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077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05: Conclusions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342900" indent="-342900">
              <a:buFont typeface="Arial" panose="020B0604020202020204" pitchFamily="34" charset="0"/>
              <a:buChar char="•"/>
            </a:pPr>
            <a:r>
              <a:rPr lang="en-GB" dirty="0" smtClean="0"/>
              <a:t>“</a:t>
            </a:r>
            <a:r>
              <a:rPr lang="en-US" dirty="0"/>
              <a:t>The effects and costs of immediate versus deferred probing for NLDO are uncertain</a:t>
            </a:r>
            <a:r>
              <a:rPr lang="en-US" dirty="0" smtClean="0"/>
              <a:t>.”</a:t>
            </a:r>
          </a:p>
          <a:p>
            <a:pPr marL="342900" indent="-342900">
              <a:buFont typeface="Arial" panose="020B0604020202020204" pitchFamily="34" charset="0"/>
              <a:buChar char="•"/>
            </a:pPr>
            <a:r>
              <a:rPr lang="en-US" dirty="0" smtClean="0"/>
              <a:t>“</a:t>
            </a:r>
            <a:r>
              <a:rPr lang="en-US" dirty="0"/>
              <a:t>Determining whether to perform the procedure and its optimal timing will require additional studies with greater power and larger, well-run clinical </a:t>
            </a:r>
            <a:r>
              <a:rPr lang="en-US" dirty="0" smtClean="0"/>
              <a:t>trials”</a:t>
            </a:r>
            <a:endParaRPr lang="en-GB" dirty="0"/>
          </a:p>
        </p:txBody>
      </p:sp>
    </p:spTree>
    <p:extLst>
      <p:ext uri="{BB962C8B-B14F-4D97-AF65-F5344CB8AC3E}">
        <p14:creationId xmlns:p14="http://schemas.microsoft.com/office/powerpoint/2010/main" val="28319483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solidFill>
                  <a:srgbClr val="00AAAA"/>
                </a:solidFill>
              </a:rPr>
              <a:t>06: </a:t>
            </a:r>
            <a:r>
              <a:rPr lang="en-GB" dirty="0">
                <a:solidFill>
                  <a:srgbClr val="00AAAA"/>
                </a:solidFill>
              </a:rPr>
              <a:t>Acknowledgements</a:t>
            </a:r>
          </a:p>
        </p:txBody>
      </p:sp>
      <p:sp>
        <p:nvSpPr>
          <p:cNvPr id="3" name="Content Placeholder 2"/>
          <p:cNvSpPr>
            <a:spLocks noGrp="1"/>
          </p:cNvSpPr>
          <p:nvPr>
            <p:ph idx="1"/>
          </p:nvPr>
        </p:nvSpPr>
        <p:spPr>
          <a:xfrm>
            <a:off x="439738" y="2112820"/>
            <a:ext cx="7387092" cy="3909600"/>
          </a:xfrm>
        </p:spPr>
        <p:txBody>
          <a:bodyPr/>
          <a:lstStyle/>
          <a:p>
            <a:pPr marL="342900" indent="-342900">
              <a:buFont typeface="Arial" panose="020B0604020202020204" pitchFamily="34" charset="0"/>
              <a:buChar char="•"/>
            </a:pPr>
            <a:r>
              <a:rPr lang="en-US" dirty="0"/>
              <a:t>Cochrane Eyes and Vision US Satellite, funded by the National Eye Institute, National Institutes of </a:t>
            </a:r>
            <a:r>
              <a:rPr lang="en-US" dirty="0" smtClean="0"/>
              <a:t>Health</a:t>
            </a:r>
          </a:p>
          <a:p>
            <a:pPr marL="342900" indent="-342900">
              <a:buFont typeface="Arial" panose="020B0604020202020204" pitchFamily="34" charset="0"/>
              <a:buChar char="•"/>
            </a:pPr>
            <a:r>
              <a:rPr lang="en-US" dirty="0" smtClean="0"/>
              <a:t>Cochrane Eyes and Vision Editorial Base</a:t>
            </a:r>
            <a:r>
              <a:rPr lang="en-US" dirty="0"/>
              <a:t>, funded by </a:t>
            </a:r>
            <a:r>
              <a:rPr lang="en-US" dirty="0" smtClean="0"/>
              <a:t>the UK National </a:t>
            </a:r>
            <a:r>
              <a:rPr lang="en-US" dirty="0"/>
              <a:t>Health Service </a:t>
            </a:r>
            <a:r>
              <a:rPr lang="en-US" dirty="0" smtClean="0"/>
              <a:t>Research </a:t>
            </a:r>
            <a:r>
              <a:rPr lang="en-US" dirty="0"/>
              <a:t>and </a:t>
            </a:r>
            <a:r>
              <a:rPr lang="en-US" dirty="0" smtClean="0"/>
              <a:t>Development </a:t>
            </a:r>
            <a:r>
              <a:rPr lang="en-US" dirty="0" err="1" smtClean="0"/>
              <a:t>Programme</a:t>
            </a:r>
            <a:endParaRPr lang="en-US" dirty="0" smtClean="0"/>
          </a:p>
          <a:p>
            <a:pPr marL="342900" indent="-342900">
              <a:buFont typeface="Arial" panose="020B0604020202020204" pitchFamily="34" charset="0"/>
              <a:buChar char="•"/>
            </a:pPr>
            <a:r>
              <a:rPr lang="en-US" dirty="0" err="1" smtClean="0"/>
              <a:t>Carisa</a:t>
            </a:r>
            <a:r>
              <a:rPr lang="en-US" dirty="0" smtClean="0"/>
              <a:t> </a:t>
            </a:r>
            <a:r>
              <a:rPr lang="en-US" dirty="0" err="1" smtClean="0"/>
              <a:t>Petris</a:t>
            </a:r>
            <a:r>
              <a:rPr lang="en-US" dirty="0" smtClean="0"/>
              <a:t>, Don Liu </a:t>
            </a:r>
          </a:p>
          <a:p>
            <a:r>
              <a:rPr lang="sv-SE" b="1" dirty="0" smtClean="0"/>
              <a:t>Review citation</a:t>
            </a:r>
          </a:p>
          <a:p>
            <a:r>
              <a:rPr lang="en-US" u="sng" dirty="0" err="1" smtClean="0"/>
              <a:t>Petris</a:t>
            </a:r>
            <a:r>
              <a:rPr lang="en-US" u="sng" dirty="0" smtClean="0"/>
              <a:t> C, Liu D. Probing for congenital nasolacrimal duct obstruction. </a:t>
            </a:r>
            <a:r>
              <a:rPr lang="en-US" u="sng" dirty="0"/>
              <a:t>Cochrane Database of Systematic Reviews </a:t>
            </a:r>
            <a:r>
              <a:rPr lang="en-US" u="sng" dirty="0" smtClean="0"/>
              <a:t>2017, </a:t>
            </a:r>
            <a:r>
              <a:rPr lang="en-US" u="sng" dirty="0"/>
              <a:t>Issue </a:t>
            </a:r>
            <a:r>
              <a:rPr lang="en-US" u="sng" dirty="0" smtClean="0"/>
              <a:t>7. </a:t>
            </a:r>
            <a:r>
              <a:rPr lang="en-US" u="sng" dirty="0"/>
              <a:t>Art. No.: </a:t>
            </a:r>
            <a:r>
              <a:rPr lang="en-US" u="sng" dirty="0" smtClean="0"/>
              <a:t>CD011109. </a:t>
            </a:r>
            <a:r>
              <a:rPr lang="en-US" u="sng" dirty="0"/>
              <a:t>DOI: </a:t>
            </a:r>
            <a:r>
              <a:rPr lang="en-US" u="sng" dirty="0" smtClean="0"/>
              <a:t>10.1002/14651858.CD011109.pub2</a:t>
            </a:r>
            <a:endParaRPr lang="sv-SE" b="1" u="sng"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Table of Contents</a:t>
            </a:r>
            <a:endParaRPr lang="en-GB" dirty="0">
              <a:solidFill>
                <a:srgbClr val="00AAAA"/>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gridCol w="5856621"/>
              </a:tblGrid>
              <a:tr h="444365">
                <a:tc>
                  <a:txBody>
                    <a:bodyPr/>
                    <a:lstStyle/>
                    <a:p>
                      <a:r>
                        <a:rPr lang="en-GB" sz="1400" b="1" dirty="0" smtClean="0">
                          <a:solidFill>
                            <a:schemeClr val="bg2"/>
                          </a:solidFill>
                          <a:latin typeface="+mj-lt"/>
                        </a:rPr>
                        <a:t>01</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02</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Types</a:t>
                      </a:r>
                      <a:r>
                        <a:rPr lang="en-GB" sz="1400" baseline="0" dirty="0" smtClean="0">
                          <a:solidFill>
                            <a:schemeClr val="tx2"/>
                          </a:solidFill>
                        </a:rPr>
                        <a:t> of studies</a:t>
                      </a:r>
                      <a:endParaRPr lang="en-GB" sz="140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03</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04</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05</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06</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Acknowledgements</a:t>
                      </a:r>
                      <a:endParaRPr lang="en-GB" sz="1400" baseline="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20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Background</a:t>
            </a:r>
            <a:endParaRPr lang="en-GB" dirty="0">
              <a:solidFill>
                <a:srgbClr val="00AAAA"/>
              </a:solidFill>
            </a:endParaRP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GB" dirty="0" smtClean="0"/>
              <a:t>Congenital </a:t>
            </a:r>
            <a:r>
              <a:rPr lang="en-GB" dirty="0" smtClean="0"/>
              <a:t>nasolacrimal duct obstruction (NDLO) causes excessive tearing in infants</a:t>
            </a:r>
          </a:p>
          <a:p>
            <a:pPr marL="342900" indent="-342900">
              <a:buFont typeface="Arial" panose="020B0604020202020204" pitchFamily="34" charset="0"/>
              <a:buChar char="•"/>
            </a:pPr>
            <a:r>
              <a:rPr lang="en-GB" dirty="0" smtClean="0"/>
              <a:t>This can lead to infections </a:t>
            </a:r>
          </a:p>
          <a:p>
            <a:pPr marL="342900" indent="-342900">
              <a:buFont typeface="Arial" panose="020B0604020202020204" pitchFamily="34" charset="0"/>
              <a:buChar char="•"/>
            </a:pPr>
            <a:r>
              <a:rPr lang="en-GB" dirty="0" smtClean="0"/>
              <a:t>The obstruction usually resolves on its own, but probing may help resolve symptoms sooner </a:t>
            </a:r>
          </a:p>
        </p:txBody>
      </p:sp>
    </p:spTree>
    <p:extLst>
      <p:ext uri="{BB962C8B-B14F-4D97-AF65-F5344CB8AC3E}">
        <p14:creationId xmlns:p14="http://schemas.microsoft.com/office/powerpoint/2010/main" val="3585056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Systematic review objective</a:t>
            </a:r>
          </a:p>
        </p:txBody>
      </p:sp>
      <p:sp>
        <p:nvSpPr>
          <p:cNvPr id="3" name="Content Placeholder 2"/>
          <p:cNvSpPr>
            <a:spLocks noGrp="1"/>
          </p:cNvSpPr>
          <p:nvPr>
            <p:ph idx="1"/>
          </p:nvPr>
        </p:nvSpPr>
        <p:spPr/>
        <p:txBody>
          <a:bodyPr/>
          <a:lstStyle/>
          <a:p>
            <a:r>
              <a:rPr lang="en-US" dirty="0" smtClean="0"/>
              <a:t>To assess the effects of probing for congenital nasolacrimal duct obstruction. </a:t>
            </a:r>
            <a:endParaRPr lang="en-US" dirty="0"/>
          </a:p>
        </p:txBody>
      </p:sp>
    </p:spTree>
    <p:extLst>
      <p:ext uri="{BB962C8B-B14F-4D97-AF65-F5344CB8AC3E}">
        <p14:creationId xmlns:p14="http://schemas.microsoft.com/office/powerpoint/2010/main" val="1246870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Types </a:t>
            </a:r>
            <a:r>
              <a:rPr lang="en-GB" dirty="0" smtClean="0">
                <a:solidFill>
                  <a:srgbClr val="00AAAA"/>
                </a:solidFill>
              </a:rPr>
              <a:t>of studies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dirty="0" smtClean="0"/>
              <a:t>Randomized trial </a:t>
            </a:r>
          </a:p>
          <a:p>
            <a:pPr marL="0" lvl="1" indent="0">
              <a:buNone/>
            </a:pPr>
            <a:r>
              <a:rPr lang="en-GB" dirty="0" smtClean="0"/>
              <a:t>P= children with congenital nasolacrimal duct obstruction aged three weeks to four years presenting with tearing and conjunctivitis </a:t>
            </a:r>
          </a:p>
          <a:p>
            <a:pPr marL="0" lvl="1" indent="0">
              <a:buNone/>
            </a:pPr>
            <a:r>
              <a:rPr lang="en-GB" dirty="0" smtClean="0"/>
              <a:t>I= probing vs no probing, deferred probing, or other interventions</a:t>
            </a:r>
          </a:p>
        </p:txBody>
      </p:sp>
    </p:spTree>
    <p:extLst>
      <p:ext uri="{BB962C8B-B14F-4D97-AF65-F5344CB8AC3E}">
        <p14:creationId xmlns:p14="http://schemas.microsoft.com/office/powerpoint/2010/main" val="2482325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Outcomes examined 	</a:t>
            </a:r>
            <a:endParaRPr lang="en-US" dirty="0"/>
          </a:p>
        </p:txBody>
      </p:sp>
      <p:sp>
        <p:nvSpPr>
          <p:cNvPr id="3" name="Content Placeholder 2"/>
          <p:cNvSpPr>
            <a:spLocks noGrp="1"/>
          </p:cNvSpPr>
          <p:nvPr>
            <p:ph idx="1"/>
          </p:nvPr>
        </p:nvSpPr>
        <p:spPr/>
        <p:txBody>
          <a:bodyPr/>
          <a:lstStyle/>
          <a:p>
            <a:r>
              <a:rPr lang="en-US" b="1" dirty="0" smtClean="0"/>
              <a:t>Benefits</a:t>
            </a:r>
          </a:p>
          <a:p>
            <a:pPr marL="342900" indent="-342900">
              <a:buFontTx/>
              <a:buChar char="-"/>
            </a:pPr>
            <a:r>
              <a:rPr lang="en-US" sz="1800" dirty="0" smtClean="0"/>
              <a:t>Treatment success (absence of clinical signs and symptoms, including </a:t>
            </a:r>
            <a:r>
              <a:rPr lang="en-US" sz="1800" dirty="0" err="1" smtClean="0"/>
              <a:t>epiphora</a:t>
            </a:r>
            <a:r>
              <a:rPr lang="en-US" sz="1800" dirty="0" smtClean="0"/>
              <a:t> and mucous discharge)</a:t>
            </a:r>
          </a:p>
          <a:p>
            <a:pPr marL="342900" indent="-342900">
              <a:buFontTx/>
              <a:buChar char="-"/>
            </a:pPr>
            <a:r>
              <a:rPr lang="en-US" sz="1800" dirty="0" smtClean="0"/>
              <a:t>Cost effectiveness</a:t>
            </a:r>
          </a:p>
          <a:p>
            <a:r>
              <a:rPr lang="en-US" b="1" dirty="0" smtClean="0"/>
              <a:t>Harms</a:t>
            </a:r>
          </a:p>
          <a:p>
            <a:pPr marL="342900" indent="-342900">
              <a:buFontTx/>
              <a:buChar char="-"/>
            </a:pPr>
            <a:r>
              <a:rPr lang="en-US" sz="1800" dirty="0" smtClean="0"/>
              <a:t>Patients requiring secondary procedures </a:t>
            </a:r>
          </a:p>
          <a:p>
            <a:pPr marL="342900" indent="-342900">
              <a:buFontTx/>
              <a:buChar char="-"/>
            </a:pPr>
            <a:r>
              <a:rPr lang="en-US" sz="1800" dirty="0" smtClean="0"/>
              <a:t>Complications such as bleeding, injury to the nasolacrimal system or eye, or </a:t>
            </a:r>
            <a:r>
              <a:rPr lang="en-US" sz="1800" dirty="0" err="1" smtClean="0"/>
              <a:t>canicular</a:t>
            </a:r>
            <a:r>
              <a:rPr lang="en-US" sz="1800" dirty="0" smtClean="0"/>
              <a:t> stenosis</a:t>
            </a:r>
            <a:endParaRPr lang="en-US" sz="1800" dirty="0"/>
          </a:p>
        </p:txBody>
      </p:sp>
    </p:spTree>
    <p:extLst>
      <p:ext uri="{BB962C8B-B14F-4D97-AF65-F5344CB8AC3E}">
        <p14:creationId xmlns:p14="http://schemas.microsoft.com/office/powerpoint/2010/main" val="3945050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738" y="1317600"/>
            <a:ext cx="1835111" cy="632838"/>
          </a:xfrm>
        </p:spPr>
        <p:txBody>
          <a:bodyPr/>
          <a:lstStyle/>
          <a:p>
            <a:r>
              <a:rPr lang="en-US" dirty="0" smtClean="0"/>
              <a:t>Results</a:t>
            </a:r>
            <a:endParaRPr lang="en-US" dirty="0"/>
          </a:p>
        </p:txBody>
      </p:sp>
      <p:pic>
        <p:nvPicPr>
          <p:cNvPr id="4" name="Picture 3"/>
          <p:cNvPicPr>
            <a:picLocks noChangeAspect="1"/>
          </p:cNvPicPr>
          <p:nvPr/>
        </p:nvPicPr>
        <p:blipFill>
          <a:blip r:embed="rId2"/>
          <a:stretch>
            <a:fillRect/>
          </a:stretch>
        </p:blipFill>
        <p:spPr>
          <a:xfrm>
            <a:off x="2459309" y="1317600"/>
            <a:ext cx="5295900" cy="5191125"/>
          </a:xfrm>
          <a:prstGeom prst="rect">
            <a:avLst/>
          </a:prstGeom>
        </p:spPr>
      </p:pic>
    </p:spTree>
    <p:extLst>
      <p:ext uri="{BB962C8B-B14F-4D97-AF65-F5344CB8AC3E}">
        <p14:creationId xmlns:p14="http://schemas.microsoft.com/office/powerpoint/2010/main" val="3509318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R</a:t>
            </a:r>
            <a:r>
              <a:rPr lang="en-GB" dirty="0" smtClean="0">
                <a:solidFill>
                  <a:srgbClr val="00AAAA"/>
                </a:solidFill>
              </a:rPr>
              <a:t>esults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GB" dirty="0" smtClean="0"/>
              <a:t>Two eligible RCTs (303 eyes of 242 participants, enrolled under the age of </a:t>
            </a:r>
            <a:r>
              <a:rPr lang="en-GB" smtClean="0"/>
              <a:t>12 months)</a:t>
            </a:r>
          </a:p>
          <a:p>
            <a:endParaRPr lang="en-GB" dirty="0"/>
          </a:p>
        </p:txBody>
      </p:sp>
    </p:spTree>
    <p:extLst>
      <p:ext uri="{BB962C8B-B14F-4D97-AF65-F5344CB8AC3E}">
        <p14:creationId xmlns:p14="http://schemas.microsoft.com/office/powerpoint/2010/main" val="38584753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 (continued)</a:t>
            </a:r>
            <a:endParaRPr lang="en-GB" dirty="0">
              <a:solidFill>
                <a:srgbClr val="00AAAA"/>
              </a:solidFill>
            </a:endParaRPr>
          </a:p>
        </p:txBody>
      </p:sp>
      <p:sp>
        <p:nvSpPr>
          <p:cNvPr id="3" name="Content Placeholder 2"/>
          <p:cNvSpPr>
            <a:spLocks noGrp="1"/>
          </p:cNvSpPr>
          <p:nvPr>
            <p:ph idx="1"/>
          </p:nvPr>
        </p:nvSpPr>
        <p:spPr>
          <a:xfrm>
            <a:off x="439737" y="2275200"/>
            <a:ext cx="7985806" cy="3909600"/>
          </a:xfrm>
        </p:spPr>
        <p:txBody>
          <a:bodyPr/>
          <a:lstStyle/>
          <a:p>
            <a:r>
              <a:rPr lang="en-GB" dirty="0" smtClean="0"/>
              <a:t>“</a:t>
            </a:r>
            <a:r>
              <a:rPr lang="en-US" dirty="0"/>
              <a:t>In the other small study (26 eyes of 22 children), more eyes that received immediate probing were cured within one month after surgery compared with eyes that were randomized to deferred probing and analyzed at age 15 </a:t>
            </a:r>
            <a:r>
              <a:rPr lang="en-US" dirty="0" smtClean="0"/>
              <a:t>months (</a:t>
            </a:r>
            <a:r>
              <a:rPr lang="pl-PL" dirty="0" smtClean="0"/>
              <a:t>RR </a:t>
            </a:r>
            <a:r>
              <a:rPr lang="pl-PL" dirty="0"/>
              <a:t>2.56, 95% CI 1.16 to 5.64)</a:t>
            </a:r>
            <a:r>
              <a:rPr lang="en-US" dirty="0" smtClean="0"/>
              <a:t>…”</a:t>
            </a:r>
          </a:p>
          <a:p>
            <a:endParaRPr lang="en-GB" dirty="0" smtClean="0"/>
          </a:p>
          <a:p>
            <a:endParaRPr lang="en-GB" dirty="0"/>
          </a:p>
        </p:txBody>
      </p:sp>
    </p:spTree>
    <p:extLst>
      <p:ext uri="{BB962C8B-B14F-4D97-AF65-F5344CB8AC3E}">
        <p14:creationId xmlns:p14="http://schemas.microsoft.com/office/powerpoint/2010/main" val="423701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1025</TotalTime>
  <Words>379</Words>
  <Application>Microsoft Office PowerPoint</Application>
  <PresentationFormat>On-screen Show (4:3)</PresentationFormat>
  <Paragraphs>58</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Source Sans Pro</vt:lpstr>
      <vt:lpstr>Source Sans Pro Semibold</vt:lpstr>
      <vt:lpstr>CEVG_Branded_PPT_Template</vt:lpstr>
      <vt:lpstr>Probing for congenital nasolacrimal duct obstruction  Carisa Petris, Don Liu   Issue 7, 2017</vt:lpstr>
      <vt:lpstr>Table of Contents</vt:lpstr>
      <vt:lpstr>Background</vt:lpstr>
      <vt:lpstr>Systematic review objective</vt:lpstr>
      <vt:lpstr>Types of studies</vt:lpstr>
      <vt:lpstr>Outcomes examined  </vt:lpstr>
      <vt:lpstr>Results</vt:lpstr>
      <vt:lpstr>Results</vt:lpstr>
      <vt:lpstr>03: Key results (continued)</vt:lpstr>
      <vt:lpstr>04: Tables</vt:lpstr>
      <vt:lpstr>04: Tables Treatment success at 18 months of age </vt:lpstr>
      <vt:lpstr>05: Conclusions</vt:lpstr>
      <vt:lpstr>06: Acknowledgements</vt:lpstr>
    </vt:vector>
  </TitlesOfParts>
  <Company>Johns Hopkins School of Public Health</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Money, Sarah</cp:lastModifiedBy>
  <cp:revision>56</cp:revision>
  <cp:lastPrinted>2016-02-03T18:10:19Z</cp:lastPrinted>
  <dcterms:created xsi:type="dcterms:W3CDTF">2016-01-08T19:44:44Z</dcterms:created>
  <dcterms:modified xsi:type="dcterms:W3CDTF">2017-12-08T22:18:12Z</dcterms:modified>
</cp:coreProperties>
</file>