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65" r:id="rId5"/>
    <p:sldId id="276" r:id="rId6"/>
    <p:sldId id="279" r:id="rId7"/>
    <p:sldId id="280" r:id="rId8"/>
    <p:sldId id="281" r:id="rId9"/>
    <p:sldId id="282" r:id="rId10"/>
    <p:sldId id="274" r:id="rId11"/>
    <p:sldId id="275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443114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i="1" dirty="0"/>
              <a:t>Pneumatic </a:t>
            </a:r>
            <a:r>
              <a:rPr lang="en-US" sz="2800" i="1" dirty="0" err="1"/>
              <a:t>retinopexy</a:t>
            </a:r>
            <a:r>
              <a:rPr lang="en-US" sz="2800" i="1" dirty="0"/>
              <a:t> versus scleral buckle for repairing simple </a:t>
            </a:r>
            <a:r>
              <a:rPr lang="en-US" sz="2800" i="1" dirty="0" err="1"/>
              <a:t>rhegmatogenous</a:t>
            </a:r>
            <a:r>
              <a:rPr lang="en-US" sz="2800" i="1" dirty="0"/>
              <a:t> retinal detachments</a:t>
            </a: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Elham Hatef, Dayse F Sena, Katherine A Fallano, Jonathan Crews, Diana V Do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</a:t>
            </a:r>
            <a:r>
              <a:rPr lang="sv-SE" sz="1600" dirty="0"/>
              <a:t>5</a:t>
            </a:r>
            <a:r>
              <a:rPr lang="sv-SE" sz="1600" dirty="0" smtClean="0"/>
              <a:t>, 2015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467388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“…</a:t>
            </a:r>
            <a:r>
              <a:rPr lang="en-US" dirty="0"/>
              <a:t> pneumatic </a:t>
            </a:r>
            <a:r>
              <a:rPr lang="en-US" dirty="0" err="1"/>
              <a:t>retinopexy</a:t>
            </a:r>
            <a:r>
              <a:rPr lang="en-US"/>
              <a:t> may result in lower rates of reattachment and higher rates of recurrence than scleral buckle for eyes with RRD, but does not rule out no difference between </a:t>
            </a:r>
            <a:r>
              <a:rPr lang="en-US"/>
              <a:t>procedures</a:t>
            </a:r>
            <a:r>
              <a:rPr lang="en-US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Editorial Base, funded by the UK National Health Service Research and Development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Elham Hatef, Dayse F Sena, Katherine A Fallano, Jonathan Crews, Diana V Do </a:t>
            </a:r>
            <a:endParaRPr lang="sv-SE" sz="1800" dirty="0" smtClean="0"/>
          </a:p>
          <a:p>
            <a:r>
              <a:rPr lang="sv-SE" sz="1800" b="1" dirty="0" smtClean="0"/>
              <a:t>Review citation</a:t>
            </a:r>
          </a:p>
          <a:p>
            <a:r>
              <a:rPr lang="en-US" sz="1800" u="sng" dirty="0" err="1"/>
              <a:t>Hatef</a:t>
            </a:r>
            <a:r>
              <a:rPr lang="en-US" sz="1800" u="sng" dirty="0"/>
              <a:t> E, </a:t>
            </a:r>
            <a:r>
              <a:rPr lang="en-US" sz="1800" u="sng" dirty="0" err="1"/>
              <a:t>Sena</a:t>
            </a:r>
            <a:r>
              <a:rPr lang="en-US" sz="1800" u="sng" dirty="0"/>
              <a:t> DF, </a:t>
            </a:r>
            <a:r>
              <a:rPr lang="en-US" sz="1800" u="sng" dirty="0" err="1"/>
              <a:t>Fallano</a:t>
            </a:r>
            <a:r>
              <a:rPr lang="en-US" sz="1800" u="sng" dirty="0"/>
              <a:t> KA, Crews J, Do DV. Pneumatic </a:t>
            </a:r>
            <a:r>
              <a:rPr lang="en-US" sz="1800" u="sng" dirty="0" err="1"/>
              <a:t>retinopexy</a:t>
            </a:r>
            <a:r>
              <a:rPr lang="en-US" sz="1800" u="sng" dirty="0"/>
              <a:t> versus scleral buckle for repairing simple </a:t>
            </a:r>
            <a:r>
              <a:rPr lang="en-US" sz="1800" u="sng" dirty="0" err="1"/>
              <a:t>rhegmatogenous</a:t>
            </a:r>
            <a:r>
              <a:rPr lang="en-US" sz="1800" u="sng" dirty="0"/>
              <a:t> retinal detachments. Cochrane Database of Systematic Reviews 2015, Issue 5. Art. No.: CD008350. DOI: 10.1002/14651858.CD008350.pub2</a:t>
            </a:r>
            <a:endParaRPr lang="sv-SE" sz="1800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Rhegmatogenous</a:t>
            </a:r>
            <a:r>
              <a:rPr lang="en-US" dirty="0" smtClean="0"/>
              <a:t> retinal </a:t>
            </a:r>
            <a:r>
              <a:rPr lang="en-US" dirty="0"/>
              <a:t>detachment </a:t>
            </a:r>
            <a:r>
              <a:rPr lang="en-US" dirty="0" smtClean="0"/>
              <a:t>(RDD) is a break in the sensory retina, caused by traction on the retina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Pneumatic </a:t>
            </a:r>
            <a:r>
              <a:rPr lang="en-US" dirty="0" err="1" smtClean="0"/>
              <a:t>retinopexy</a:t>
            </a:r>
            <a:r>
              <a:rPr lang="en-US" dirty="0" smtClean="0"/>
              <a:t>, scleral buckle, and vitrectomy are all accepted treatments for RDD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Objective:</a:t>
            </a:r>
          </a:p>
          <a:p>
            <a:pPr marL="522288" lvl="1" indent="-342900"/>
            <a:r>
              <a:rPr lang="en-US" b="1" dirty="0"/>
              <a:t>to assess the effectiveness and safety of pneumatic </a:t>
            </a:r>
            <a:r>
              <a:rPr lang="en-US" b="1" dirty="0" err="1"/>
              <a:t>retinopexy</a:t>
            </a:r>
            <a:r>
              <a:rPr lang="en-US" b="1" dirty="0"/>
              <a:t> versus scleral buckle or pneumatic </a:t>
            </a:r>
            <a:r>
              <a:rPr lang="en-US" b="1" dirty="0" err="1"/>
              <a:t>retinopexy</a:t>
            </a:r>
            <a:r>
              <a:rPr lang="en-US" b="1" dirty="0"/>
              <a:t> versus a combination treatment of scleral buckle and vitrectomy for people with RRD</a:t>
            </a:r>
            <a:endParaRPr lang="en-US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218 eyes of 216 participants</a:t>
            </a:r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0" lvl="1" indent="0">
              <a:buNone/>
            </a:pPr>
            <a:r>
              <a:rPr lang="en-GB" dirty="0" smtClean="0"/>
              <a:t>Pneumatic </a:t>
            </a:r>
            <a:r>
              <a:rPr lang="en-GB" dirty="0" err="1" smtClean="0"/>
              <a:t>retinopexy</a:t>
            </a:r>
            <a:r>
              <a:rPr lang="en-GB" dirty="0" smtClean="0"/>
              <a:t> </a:t>
            </a:r>
          </a:p>
          <a:p>
            <a:pPr marL="0" lvl="1" indent="0">
              <a:buNone/>
            </a:pPr>
            <a:r>
              <a:rPr lang="en-GB" dirty="0" smtClean="0"/>
              <a:t>	VERSUS</a:t>
            </a:r>
          </a:p>
          <a:p>
            <a:pPr marL="0" lvl="1" indent="0">
              <a:buNone/>
            </a:pPr>
            <a:r>
              <a:rPr lang="en-GB" dirty="0" smtClean="0"/>
              <a:t>Scleral buckle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Both studies showed fewer eyes achieving retinal reattachment in the pneumatic </a:t>
            </a:r>
            <a:r>
              <a:rPr lang="en-US" dirty="0" err="1"/>
              <a:t>retinopexy</a:t>
            </a:r>
            <a:r>
              <a:rPr lang="en-US" dirty="0"/>
              <a:t> group compared with the scleral buckle group by six-months </a:t>
            </a:r>
            <a:r>
              <a:rPr lang="en-US" dirty="0" smtClean="0"/>
              <a:t>follow-up…”</a:t>
            </a:r>
          </a:p>
          <a:p>
            <a:r>
              <a:rPr lang="en-US" dirty="0"/>
              <a:t>	</a:t>
            </a:r>
            <a:r>
              <a:rPr lang="en-US" dirty="0" smtClean="0"/>
              <a:t>RR 0.89, 95% CI 0.77 to 1.02; 218 eyes</a:t>
            </a:r>
          </a:p>
          <a:p>
            <a:r>
              <a:rPr lang="en-US" dirty="0" smtClean="0"/>
              <a:t>“</a:t>
            </a:r>
            <a:r>
              <a:rPr lang="en-US" dirty="0"/>
              <a:t>Eyes in the pneumatic </a:t>
            </a:r>
            <a:r>
              <a:rPr lang="en-US" dirty="0" err="1"/>
              <a:t>retinopexy</a:t>
            </a:r>
            <a:r>
              <a:rPr lang="en-US" dirty="0"/>
              <a:t> group also were more likely to have had a recurrence of retinal detachment by six-months </a:t>
            </a:r>
            <a:r>
              <a:rPr lang="en-US" dirty="0" smtClean="0"/>
              <a:t>follow-up…”</a:t>
            </a:r>
          </a:p>
          <a:p>
            <a:r>
              <a:rPr lang="en-US" dirty="0"/>
              <a:t>	</a:t>
            </a:r>
            <a:r>
              <a:rPr lang="en-US" dirty="0" smtClean="0"/>
              <a:t>RR 1.80, CI 1.00 to 3.24, 218 eyes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005" y="2039648"/>
            <a:ext cx="3423966" cy="426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830" y="1473717"/>
            <a:ext cx="7065033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b="0" dirty="0" smtClean="0"/>
              <a:t>Reattachment of the retina at 6 months follow-up</a:t>
            </a:r>
            <a:endParaRPr lang="en-US" sz="2400" b="0" dirty="0"/>
          </a:p>
        </p:txBody>
      </p:sp>
      <p:pic>
        <p:nvPicPr>
          <p:cNvPr id="2050" name="Picture 2" descr="Analysis 1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84" y="2504803"/>
            <a:ext cx="8096250" cy="224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3334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584" y="1752498"/>
            <a:ext cx="758914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b="0" dirty="0" smtClean="0"/>
              <a:t>Recurrence of retinal detachment through 6 months follow-up</a:t>
            </a:r>
            <a:endParaRPr lang="en-US" sz="2400" b="0" dirty="0"/>
          </a:p>
        </p:txBody>
      </p:sp>
      <p:pic>
        <p:nvPicPr>
          <p:cNvPr id="3074" name="Picture 2" descr="Analysis 1.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29" y="2962005"/>
            <a:ext cx="8096250" cy="224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1508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584" y="1752498"/>
            <a:ext cx="758914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b="0" dirty="0" smtClean="0"/>
              <a:t>Adverse events through 6 months follow-up</a:t>
            </a:r>
            <a:endParaRPr lang="en-US" sz="2400" b="0" dirty="0"/>
          </a:p>
        </p:txBody>
      </p:sp>
      <p:pic>
        <p:nvPicPr>
          <p:cNvPr id="4098" name="Picture 2" descr="Analysis 1.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90" y="2877517"/>
            <a:ext cx="8096250" cy="316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2466850"/>
      </p:ext>
    </p:extLst>
  </p:cSld>
  <p:clrMapOvr>
    <a:masterClrMapping/>
  </p:clrMapOvr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584</TotalTime>
  <Words>278</Words>
  <Application>Microsoft Office PowerPoint</Application>
  <PresentationFormat>On-screen Show (4:3)</PresentationFormat>
  <Paragraphs>53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Source Sans Pro</vt:lpstr>
      <vt:lpstr>Source Sans Pro Semibold</vt:lpstr>
      <vt:lpstr>CEVG_Branded_PPT_Template</vt:lpstr>
      <vt:lpstr>Pneumatic retinopexy versus scleral buckle for repairing simple rhegmatogenous retinal detachments  Elham Hatef, Dayse F Sena, Katherine A Fallano, Jonathan Crews, Diana V Do  Issue 5, 2015</vt:lpstr>
      <vt:lpstr>Table of Contents</vt:lpstr>
      <vt:lpstr>01: Background</vt:lpstr>
      <vt:lpstr>02: Types of studies</vt:lpstr>
      <vt:lpstr>03: Key results</vt:lpstr>
      <vt:lpstr>04: Tables</vt:lpstr>
      <vt:lpstr>04: Tables Reattachment of the retina at 6 months follow-up</vt:lpstr>
      <vt:lpstr>04: Tables Recurrence of retinal detachment through 6 months follow-up</vt:lpstr>
      <vt:lpstr>04: Tables Adverse events through 6 months follow-up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47</cp:revision>
  <cp:lastPrinted>2016-02-03T18:10:19Z</cp:lastPrinted>
  <dcterms:created xsi:type="dcterms:W3CDTF">2016-01-08T19:44:44Z</dcterms:created>
  <dcterms:modified xsi:type="dcterms:W3CDTF">2017-06-19T20:51:51Z</dcterms:modified>
</cp:coreProperties>
</file>