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8" r:id="rId8"/>
    <p:sldId id="280" r:id="rId9"/>
    <p:sldId id="281" r:id="rId10"/>
    <p:sldId id="279" r:id="rId11"/>
    <p:sldId id="274" r:id="rId12"/>
    <p:sldId id="27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584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82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228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Perioperative medications for preventing temporarily increased intraocular pressure after laser trabeculoplasty 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smtClean="0"/>
              <a:t>Linda Zhang, Jennifer S Weizer, David C Musch</a:t>
            </a: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2</a:t>
            </a:r>
            <a:r>
              <a:rPr lang="sv-SE" sz="1600" smtClean="0"/>
              <a:t>, 2017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580" y="2414317"/>
            <a:ext cx="578167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Perioperative medications are superior to no medication or placebo to prevent intraocular pressure (IOP) spikes during the first two hours and up to 24 hours after laser trabeculoplasty (LTP</a:t>
            </a:r>
            <a:r>
              <a:rPr lang="en-US" dirty="0" smtClean="0"/>
              <a:t>).”</a:t>
            </a:r>
          </a:p>
          <a:p>
            <a:endParaRPr lang="en-US" dirty="0"/>
          </a:p>
          <a:p>
            <a:r>
              <a:rPr lang="en-US" dirty="0" smtClean="0"/>
              <a:t>“Future </a:t>
            </a:r>
            <a:r>
              <a:rPr lang="en-US" dirty="0"/>
              <a:t>research on this topic could be with participants who have been using these </a:t>
            </a:r>
            <a:r>
              <a:rPr lang="en-US" dirty="0" err="1"/>
              <a:t>antiglaucoma</a:t>
            </a:r>
            <a:r>
              <a:rPr lang="en-US" dirty="0"/>
              <a:t> medications for daily treatment of glaucoma before having LTP to see whether there is a difference in their response to the medication given </a:t>
            </a:r>
            <a:r>
              <a:rPr lang="en-US" dirty="0" err="1" smtClean="0"/>
              <a:t>perioperatively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Christopher J Brady, Andrea C Villanti, H Andrew Law, Ehsan Rahminy, Rahul Reddy, Pamela C Sieving, Sunir J Garg, Johnny Tang</a:t>
            </a:r>
            <a:endParaRPr lang="en-US" dirty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/>
              <a:t>Brady CJ, </a:t>
            </a:r>
            <a:r>
              <a:rPr lang="en-US" u="sng" dirty="0" err="1"/>
              <a:t>Villanti</a:t>
            </a:r>
            <a:r>
              <a:rPr lang="en-US" u="sng" dirty="0"/>
              <a:t> AC, Law HA, </a:t>
            </a:r>
            <a:r>
              <a:rPr lang="en-US" u="sng" dirty="0" err="1"/>
              <a:t>Rahimy</a:t>
            </a:r>
            <a:r>
              <a:rPr lang="en-US" u="sng" dirty="0"/>
              <a:t> E, Reddy R, Sieving PC, Garg SJ, Tang J. Corticosteroid implants for chronic non-infectious uveitis. Cochrane Database of Systematic Reviews 2016, Issue 2. Art. No.: CD010469. DOI: 10.1002/14651858.CD010469.pub2.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Intraocular Pressure (IOP) is the only known modifiable risk factor for glaucoma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Laser trabeculoplasty (LTP) reduces IOP, but can cause initial spikes in IOP elevation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Perioperative glaucoma medications may help prevent increased IOP following LTP</a:t>
            </a:r>
            <a:endParaRPr lang="en-GB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 smtClean="0"/>
              <a:t>How effective is perioperative medication in preventing temporarily increased IOP following LTP in patients with open-angle glaucoma?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22 randomized controlled trials, 2112 participants with open-angle glaucoma undergoing laser trabeculoplasty </a:t>
            </a:r>
          </a:p>
          <a:p>
            <a:pPr marL="0" lvl="1" indent="0">
              <a:buNone/>
            </a:pPr>
            <a:endParaRPr lang="en-GB" b="1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Perioperative </a:t>
            </a:r>
            <a:r>
              <a:rPr lang="en-GB" dirty="0" err="1" smtClean="0"/>
              <a:t>antiglaucoma</a:t>
            </a:r>
            <a:r>
              <a:rPr lang="en-GB" dirty="0" smtClean="0"/>
              <a:t> medication versus none/placebo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One perioperative medication versus another 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The same medication administered before versus after LTP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“the </a:t>
            </a:r>
            <a:r>
              <a:rPr lang="en-US" dirty="0" smtClean="0"/>
              <a:t>medication </a:t>
            </a:r>
            <a:r>
              <a:rPr lang="en-US" dirty="0"/>
              <a:t>group had a lower risk of IOP increase of 10 mmHg or greater within two hours compared with the no medication/placebo group (risk ratio (RR) 0.05, 95% confidence interval (CI) 0.01 to 0.20</a:t>
            </a:r>
            <a:r>
              <a:rPr lang="en-US" dirty="0" smtClean="0"/>
              <a:t>)”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In our comparison of </a:t>
            </a:r>
            <a:r>
              <a:rPr lang="en-US" dirty="0" err="1"/>
              <a:t>brimonidine</a:t>
            </a:r>
            <a:r>
              <a:rPr lang="en-US" dirty="0"/>
              <a:t> versus </a:t>
            </a:r>
            <a:r>
              <a:rPr lang="en-US" dirty="0" err="1"/>
              <a:t>apraclonidine</a:t>
            </a:r>
            <a:r>
              <a:rPr lang="en-US" dirty="0"/>
              <a:t>, neither medication resulted in a lower risk of increased IOP of 5 mmHg or greater two hours of </a:t>
            </a:r>
            <a:r>
              <a:rPr lang="en-US" dirty="0" smtClean="0"/>
              <a:t>surgery”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“I</a:t>
            </a:r>
            <a:r>
              <a:rPr lang="en-US" dirty="0" smtClean="0"/>
              <a:t>n </a:t>
            </a:r>
            <a:r>
              <a:rPr lang="en-US" dirty="0"/>
              <a:t>our comparison of </a:t>
            </a:r>
            <a:r>
              <a:rPr lang="en-US" dirty="0" err="1"/>
              <a:t>apraclonidine</a:t>
            </a:r>
            <a:r>
              <a:rPr lang="en-US" dirty="0"/>
              <a:t> versus pilocarpine, we had insufficient data to perform meta-analyses to estimate effects on either of the primary </a:t>
            </a:r>
            <a:r>
              <a:rPr lang="en-US" dirty="0" smtClean="0"/>
              <a:t>outcomes”</a:t>
            </a:r>
            <a:endParaRPr lang="en-US" dirty="0"/>
          </a:p>
          <a:p>
            <a:endParaRPr lang="en-GB" dirty="0" smtClean="0"/>
          </a:p>
          <a:p>
            <a:r>
              <a:rPr lang="en-GB" dirty="0" smtClean="0"/>
              <a:t>“</a:t>
            </a:r>
            <a:r>
              <a:rPr lang="en-US" dirty="0"/>
              <a:t>In the comparison of medication given before LTP versus the same medication given after LTP, we had insufficient data for meta-analysis of IOP increase within two hours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239" y="1518321"/>
            <a:ext cx="6607833" cy="632838"/>
          </a:xfrm>
        </p:spPr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04: </a:t>
            </a:r>
            <a:r>
              <a:rPr lang="en-GB" dirty="0" smtClean="0">
                <a:solidFill>
                  <a:srgbClr val="00AAAA"/>
                </a:solidFill>
              </a:rPr>
              <a:t>Tables</a:t>
            </a:r>
            <a:br>
              <a:rPr lang="en-GB" dirty="0" smtClean="0">
                <a:solidFill>
                  <a:srgbClr val="00AAAA"/>
                </a:solidFill>
              </a:rPr>
            </a:br>
            <a:r>
              <a:rPr lang="en-GB" sz="2400" dirty="0" smtClean="0">
                <a:solidFill>
                  <a:srgbClr val="00AAAA"/>
                </a:solidFill>
              </a:rPr>
              <a:t>IOP increase of </a:t>
            </a:r>
            <a:r>
              <a:rPr lang="en-GB" sz="2400" u="sng" dirty="0" smtClean="0">
                <a:solidFill>
                  <a:srgbClr val="00AAAA"/>
                </a:solidFill>
              </a:rPr>
              <a:t>&gt;</a:t>
            </a:r>
            <a:r>
              <a:rPr lang="en-GB" sz="2400" dirty="0" smtClean="0">
                <a:solidFill>
                  <a:srgbClr val="00AAAA"/>
                </a:solidFill>
              </a:rPr>
              <a:t> mmHg 2-24 hours after LTP </a:t>
            </a:r>
            <a:r>
              <a:rPr lang="en-GB" sz="2400" dirty="0" smtClean="0">
                <a:solidFill>
                  <a:srgbClr val="00AAAA"/>
                </a:solidFill>
              </a:rPr>
              <a:t> </a:t>
            </a:r>
            <a:endParaRPr lang="en-GB" sz="2400" dirty="0">
              <a:solidFill>
                <a:srgbClr val="00AAAA"/>
              </a:solidFill>
            </a:endParaRPr>
          </a:p>
        </p:txBody>
      </p:sp>
      <p:pic>
        <p:nvPicPr>
          <p:cNvPr id="2050" name="Picture 2" descr="Fig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39" y="2893819"/>
            <a:ext cx="733425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8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6" y="1518322"/>
            <a:ext cx="6986974" cy="632838"/>
          </a:xfrm>
        </p:spPr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04: Tables </a:t>
            </a:r>
            <a:r>
              <a:rPr lang="en-GB" dirty="0" smtClean="0">
                <a:solidFill>
                  <a:srgbClr val="00AAAA"/>
                </a:solidFill>
              </a:rPr>
              <a:t/>
            </a:r>
            <a:br>
              <a:rPr lang="en-GB" dirty="0" smtClean="0">
                <a:solidFill>
                  <a:srgbClr val="00AAAA"/>
                </a:solidFill>
              </a:rPr>
            </a:br>
            <a:r>
              <a:rPr lang="en-GB" sz="2400" dirty="0" smtClean="0">
                <a:solidFill>
                  <a:srgbClr val="00AAAA"/>
                </a:solidFill>
              </a:rPr>
              <a:t>IOP increase of </a:t>
            </a:r>
            <a:r>
              <a:rPr lang="en-GB" sz="2400" u="sng" dirty="0" smtClean="0">
                <a:solidFill>
                  <a:srgbClr val="00AAAA"/>
                </a:solidFill>
              </a:rPr>
              <a:t>&gt;</a:t>
            </a:r>
            <a:r>
              <a:rPr lang="en-GB" sz="2400" dirty="0" smtClean="0">
                <a:solidFill>
                  <a:srgbClr val="00AAAA"/>
                </a:solidFill>
              </a:rPr>
              <a:t> 5 mmHg 2-24 hours after LTP</a:t>
            </a:r>
            <a:endParaRPr lang="en-GB" sz="2400" dirty="0">
              <a:solidFill>
                <a:srgbClr val="00AAAA"/>
              </a:solidFill>
            </a:endParaRPr>
          </a:p>
        </p:txBody>
      </p:sp>
      <p:pic>
        <p:nvPicPr>
          <p:cNvPr id="4" name="Picture 4" descr="Fig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36" y="2858081"/>
            <a:ext cx="759142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03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23" y="1707893"/>
            <a:ext cx="7020428" cy="632838"/>
          </a:xfrm>
        </p:spPr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04: </a:t>
            </a:r>
            <a:r>
              <a:rPr lang="en-GB" dirty="0" smtClean="0">
                <a:solidFill>
                  <a:srgbClr val="00AAAA"/>
                </a:solidFill>
              </a:rPr>
              <a:t>Tables</a:t>
            </a:r>
            <a:br>
              <a:rPr lang="en-GB" dirty="0" smtClean="0">
                <a:solidFill>
                  <a:srgbClr val="00AAAA"/>
                </a:solidFill>
              </a:rPr>
            </a:br>
            <a:r>
              <a:rPr lang="en-GB" sz="2400" dirty="0" smtClean="0">
                <a:solidFill>
                  <a:srgbClr val="00AAAA"/>
                </a:solidFill>
              </a:rPr>
              <a:t>IOP increase of </a:t>
            </a:r>
            <a:r>
              <a:rPr lang="en-GB" sz="2400" u="sng" dirty="0" smtClean="0">
                <a:solidFill>
                  <a:srgbClr val="00AAAA"/>
                </a:solidFill>
              </a:rPr>
              <a:t>&gt;</a:t>
            </a:r>
            <a:r>
              <a:rPr lang="en-GB" sz="2400" dirty="0" smtClean="0">
                <a:solidFill>
                  <a:srgbClr val="00AAAA"/>
                </a:solidFill>
              </a:rPr>
              <a:t> 5 mmHg 2-24 hours after LTP </a:t>
            </a:r>
            <a:r>
              <a:rPr lang="en-GB" sz="2400" dirty="0" smtClean="0">
                <a:solidFill>
                  <a:srgbClr val="00AAAA"/>
                </a:solidFill>
              </a:rPr>
              <a:t> </a:t>
            </a:r>
            <a:endParaRPr lang="en-GB" sz="2400" dirty="0">
              <a:solidFill>
                <a:srgbClr val="00AAAA"/>
              </a:solidFill>
            </a:endParaRPr>
          </a:p>
        </p:txBody>
      </p:sp>
      <p:pic>
        <p:nvPicPr>
          <p:cNvPr id="3074" name="Picture 2" descr="Fig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24" y="2895174"/>
            <a:ext cx="867727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79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715</TotalTime>
  <Words>503</Words>
  <Application>Microsoft Office PowerPoint</Application>
  <PresentationFormat>On-screen Show (4:3)</PresentationFormat>
  <Paragraphs>63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Source Sans Pro</vt:lpstr>
      <vt:lpstr>Source Sans Pro Semibold</vt:lpstr>
      <vt:lpstr>CEVG_Branded_PPT_Template</vt:lpstr>
      <vt:lpstr>Perioperative medications for preventing temporarily increased intraocular pressure after laser trabeculoplasty   Linda Zhang, Jennifer S Weizer, David C Musch  Issue 2, 2017</vt:lpstr>
      <vt:lpstr>Table of Contents</vt:lpstr>
      <vt:lpstr>01: Background</vt:lpstr>
      <vt:lpstr>02: Types of studies</vt:lpstr>
      <vt:lpstr>03: Key results</vt:lpstr>
      <vt:lpstr>03: Key results (continued)</vt:lpstr>
      <vt:lpstr>04: Tables IOP increase of &gt; mmHg 2-24 hours after LTP  </vt:lpstr>
      <vt:lpstr>04: Tables  IOP increase of &gt; 5 mmHg 2-24 hours after LTP</vt:lpstr>
      <vt:lpstr>04: Tables IOP increase of &gt; 5 mmHg 2-24 hours after LTP  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33</cp:revision>
  <cp:lastPrinted>2016-02-03T18:10:19Z</cp:lastPrinted>
  <dcterms:created xsi:type="dcterms:W3CDTF">2016-01-08T19:44:44Z</dcterms:created>
  <dcterms:modified xsi:type="dcterms:W3CDTF">2017-06-06T16:54:06Z</dcterms:modified>
</cp:coreProperties>
</file>