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80" r:id="rId9"/>
    <p:sldId id="283" r:id="rId10"/>
    <p:sldId id="284" r:id="rId11"/>
    <p:sldId id="285" r:id="rId12"/>
    <p:sldId id="274" r:id="rId13"/>
    <p:sldId id="27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22" autoAdjust="0"/>
    <p:restoredTop sz="99819" autoAdjust="0"/>
  </p:normalViewPr>
  <p:slideViewPr>
    <p:cSldViewPr snapToGrid="0" showGuides="1">
      <p:cViewPr varScale="1">
        <p:scale>
          <a:sx n="72" d="100"/>
          <a:sy n="72" d="100"/>
        </p:scale>
        <p:origin x="246" y="7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r>
              <a:rPr lang="en-GB" sz="2800" i="1" dirty="0"/>
              <a:t>Over the counter (OTC) artificial tear drops for dry eye syndrome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sv-SE" sz="1600" dirty="0"/>
              <a:t>Andrew Pucker, Sueko Ng, Jason Nichols</a:t>
            </a:r>
            <a:br>
              <a:rPr lang="sv-SE" sz="1600" dirty="0"/>
            </a:br>
            <a:r>
              <a:rPr lang="sv-SE" sz="1600" dirty="0"/>
              <a:t>Issue 2,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/>
              <a:t>A presentation to:</a:t>
            </a:r>
          </a:p>
          <a:p>
            <a:r>
              <a:rPr lang="en-GB" b="0" dirty="0"/>
              <a:t>Meeting name</a:t>
            </a:r>
          </a:p>
          <a:p>
            <a:pPr lvl="1"/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990356"/>
            <a:ext cx="8147671" cy="632838"/>
          </a:xfrm>
        </p:spPr>
        <p:txBody>
          <a:bodyPr/>
          <a:lstStyle/>
          <a:p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000" b="0" dirty="0"/>
              <a:t>Polyethylene glycol (PEG) 400 </a:t>
            </a:r>
            <a:r>
              <a:rPr lang="en-US" sz="2000" b="0" dirty="0" smtClean="0"/>
              <a:t>+ </a:t>
            </a:r>
            <a:r>
              <a:rPr lang="en-US" sz="2000" b="0" dirty="0"/>
              <a:t>propylene glycol (PG) </a:t>
            </a:r>
            <a:r>
              <a:rPr lang="en-US" sz="2000" b="0" dirty="0" smtClean="0"/>
              <a:t>+ </a:t>
            </a:r>
            <a:r>
              <a:rPr lang="en-US" sz="2000" b="0" dirty="0" err="1"/>
              <a:t>hydroxypropyl</a:t>
            </a:r>
            <a:r>
              <a:rPr lang="en-US" sz="2000" b="0" dirty="0"/>
              <a:t> (HP) guar-based ophthalmic gel </a:t>
            </a:r>
            <a:r>
              <a:rPr lang="en-US" sz="2000" b="0" dirty="0" smtClean="0"/>
              <a:t>vs </a:t>
            </a:r>
            <a:r>
              <a:rPr lang="en-US" sz="2000" b="0" dirty="0" err="1"/>
              <a:t>carboxymethylcellulose</a:t>
            </a:r>
            <a:r>
              <a:rPr lang="en-US" sz="2000" b="0" dirty="0"/>
              <a:t> (CMC) </a:t>
            </a:r>
            <a:r>
              <a:rPr lang="en-US" sz="2000" b="0" dirty="0" smtClean="0"/>
              <a:t>sodium; mean </a:t>
            </a:r>
            <a:r>
              <a:rPr lang="en-US" sz="2000" b="0" dirty="0"/>
              <a:t>change in </a:t>
            </a:r>
            <a:r>
              <a:rPr lang="en-US" sz="2000" b="0" dirty="0" err="1"/>
              <a:t>Schirmer's</a:t>
            </a:r>
            <a:r>
              <a:rPr lang="en-US" sz="2000" b="0" dirty="0"/>
              <a:t> test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2794554"/>
            <a:ext cx="809625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11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990356"/>
            <a:ext cx="8147671" cy="632838"/>
          </a:xfrm>
        </p:spPr>
        <p:txBody>
          <a:bodyPr/>
          <a:lstStyle/>
          <a:p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000" b="0" dirty="0"/>
              <a:t>0.5% </a:t>
            </a:r>
            <a:r>
              <a:rPr lang="en-US" sz="2000" b="0" dirty="0" err="1"/>
              <a:t>carboxymethylcellulose</a:t>
            </a:r>
            <a:r>
              <a:rPr lang="en-US" sz="2000" b="0" dirty="0"/>
              <a:t>(CMC) versus sodium </a:t>
            </a:r>
            <a:r>
              <a:rPr lang="en-US" sz="2000" b="0" dirty="0" err="1" smtClean="0"/>
              <a:t>hyaluronate</a:t>
            </a:r>
            <a:r>
              <a:rPr lang="en-US" sz="2000" b="0" dirty="0" smtClean="0"/>
              <a:t>; mean </a:t>
            </a:r>
            <a:r>
              <a:rPr lang="en-US" sz="2000" b="0" dirty="0"/>
              <a:t>change from baseline in symptom scores at Month 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3351972"/>
            <a:ext cx="80962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631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This review indicates uncertainty in the comparative effectiveness of the products we evaluated for treating dry eye. In general, the literature currently indicates that most over-the-counter (OTC) artificial tears may produce similar symptomatic relief</a:t>
            </a:r>
            <a:r>
              <a:rPr lang="en-US" dirty="0" smtClean="0"/>
              <a:t>.”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“Nevertheless</a:t>
            </a:r>
            <a:r>
              <a:rPr lang="en-US" dirty="0"/>
              <a:t>, the literature does not currently offer a strong conclusion on which artificial tears to use, because there are many contradictory reports and because, to the best of our knowledge, there are few RCTs that have made head-to-head comparisons with the more recent tear lipid-containing artificial tears (e.g. </a:t>
            </a:r>
            <a:r>
              <a:rPr lang="en-US" dirty="0" err="1"/>
              <a:t>Systane</a:t>
            </a:r>
            <a:r>
              <a:rPr lang="en-US" dirty="0"/>
              <a:t> Balance) and other artificial tear </a:t>
            </a:r>
            <a:r>
              <a:rPr lang="en-US" dirty="0" smtClean="0"/>
              <a:t>formulations …</a:t>
            </a:r>
            <a:r>
              <a:rPr lang="en-US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Editorial Base, funded by the UK National Health Service Research and Development </a:t>
            </a:r>
            <a:r>
              <a:rPr lang="en-US" sz="1800" dirty="0" err="1"/>
              <a:t>Programme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Systematic review conducted by Andrew Pucker, Sueko Ng, Jason Nichols in collaboration with methodologists at the Cochrane Eyes and Vision US Satellite</a:t>
            </a:r>
            <a:endParaRPr lang="en-US" sz="1800" dirty="0"/>
          </a:p>
          <a:p>
            <a:r>
              <a:rPr lang="sv-SE" sz="1800" b="1" dirty="0"/>
              <a:t/>
            </a:r>
            <a:br>
              <a:rPr lang="sv-SE" sz="1800" b="1" dirty="0"/>
            </a:br>
            <a:r>
              <a:rPr lang="sv-SE" sz="1800" b="1" dirty="0"/>
              <a:t>Review citation</a:t>
            </a:r>
          </a:p>
          <a:p>
            <a:r>
              <a:rPr lang="en-US" sz="1800" dirty="0"/>
              <a:t>Pucker AD, Ng SM, Nichols JJ. Over the counter (OTC) artificial tear drops for dry eye syndrome. Cochrane Database of Systematic Reviews 2016, Issue 2. Art. No.: CD009729. DOI: 10.1002/14651858.CD009729.pub2</a:t>
            </a:r>
            <a:endParaRPr lang="sv-SE" sz="1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Table of 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566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Over the counter eye drops are the typical first treatment for dry eye syndrome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Little is known about their efficacy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Objective:</a:t>
            </a:r>
          </a:p>
          <a:p>
            <a:pPr marL="522288" lvl="1" indent="-342900"/>
            <a:r>
              <a:rPr lang="en-GB" dirty="0"/>
              <a:t>“</a:t>
            </a:r>
            <a:r>
              <a:rPr lang="en-US" dirty="0"/>
              <a:t>To evaluate the effectiveness and toxicity of OTC artificial tear applications in the treatment of dry eye syndrome compared with another class of OTC artificial tears, no treatment, or placebo.”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Types of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/>
              <a:t>Participants</a:t>
            </a:r>
          </a:p>
          <a:p>
            <a:pPr marL="0" lvl="1" indent="0">
              <a:buNone/>
            </a:pPr>
            <a:r>
              <a:rPr lang="en-GB" dirty="0"/>
              <a:t>43 randomized controlled trials, 3497 participants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US" dirty="0"/>
              <a:t>OTC artificial </a:t>
            </a:r>
            <a:r>
              <a:rPr lang="en-US" dirty="0" smtClean="0"/>
              <a:t>tears VERSUS </a:t>
            </a:r>
            <a:r>
              <a:rPr lang="en-US" dirty="0"/>
              <a:t>another class of OTC artificial </a:t>
            </a:r>
            <a:r>
              <a:rPr lang="en-US" dirty="0" smtClean="0"/>
              <a:t>tears / </a:t>
            </a:r>
            <a:r>
              <a:rPr lang="en-US" dirty="0"/>
              <a:t>placebo (e.g. saline or vehicle</a:t>
            </a:r>
            <a:r>
              <a:rPr lang="en-US" dirty="0" smtClean="0"/>
              <a:t>) / </a:t>
            </a:r>
            <a:r>
              <a:rPr lang="en-US" dirty="0"/>
              <a:t>no treatment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Key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At days 21 or 28 </a:t>
            </a:r>
            <a:r>
              <a:rPr lang="en-US" dirty="0" smtClean="0"/>
              <a:t>and </a:t>
            </a:r>
            <a:r>
              <a:rPr lang="en-US" dirty="0"/>
              <a:t>day </a:t>
            </a:r>
            <a:r>
              <a:rPr lang="en-US" dirty="0" smtClean="0"/>
              <a:t>56, </a:t>
            </a:r>
            <a:r>
              <a:rPr lang="en-US" dirty="0"/>
              <a:t>the difference in symptom scores when comparing 0.3% </a:t>
            </a:r>
            <a:r>
              <a:rPr lang="en-US" dirty="0" err="1"/>
              <a:t>carbomer</a:t>
            </a:r>
            <a:r>
              <a:rPr lang="en-US" dirty="0"/>
              <a:t> ophthalmic gel with placebo was about one point</a:t>
            </a:r>
            <a:r>
              <a:rPr lang="en-GB" dirty="0" smtClean="0"/>
              <a:t>”</a:t>
            </a:r>
          </a:p>
          <a:p>
            <a:pPr algn="ctr"/>
            <a:r>
              <a:rPr lang="en-US" dirty="0"/>
              <a:t>At </a:t>
            </a:r>
            <a:r>
              <a:rPr lang="en-US" dirty="0" smtClean="0"/>
              <a:t>days 21 or 28: </a:t>
            </a:r>
            <a:r>
              <a:rPr lang="en-US" dirty="0"/>
              <a:t>MD -0.38, 95% CI -0.99 to </a:t>
            </a:r>
            <a:r>
              <a:rPr lang="en-US" dirty="0" smtClean="0"/>
              <a:t>0.22</a:t>
            </a:r>
          </a:p>
          <a:p>
            <a:pPr algn="ctr"/>
            <a:r>
              <a:rPr lang="en-US" dirty="0"/>
              <a:t>At </a:t>
            </a:r>
            <a:r>
              <a:rPr lang="en-US" dirty="0" smtClean="0"/>
              <a:t>day 56: </a:t>
            </a:r>
            <a:r>
              <a:rPr lang="en-US" dirty="0"/>
              <a:t>MD -0.56, 95% CI -1.18 to 0.07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US" dirty="0"/>
              <a:t>Summary estimates showed that there was no significant difference in mean change in </a:t>
            </a:r>
            <a:r>
              <a:rPr lang="en-US" dirty="0" err="1"/>
              <a:t>Schirmer's</a:t>
            </a:r>
            <a:r>
              <a:rPr lang="en-US" dirty="0"/>
              <a:t> test values between the two treatment groups at weeks three or </a:t>
            </a:r>
            <a:r>
              <a:rPr lang="en-US" dirty="0" smtClean="0"/>
              <a:t>four</a:t>
            </a:r>
            <a:r>
              <a:rPr lang="en-GB" dirty="0" smtClean="0"/>
              <a:t>”</a:t>
            </a:r>
          </a:p>
          <a:p>
            <a:pPr algn="ctr"/>
            <a:r>
              <a:rPr lang="en-US" dirty="0"/>
              <a:t>MD -0.55, 95% CI -1.94 to 0.83; 70 participants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AAAA"/>
                </a:solidFill>
              </a:rPr>
              <a:t>Key results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Three trials compared 0.5% </a:t>
            </a:r>
            <a:r>
              <a:rPr lang="en-US" dirty="0" err="1"/>
              <a:t>carboxymethylcellulose</a:t>
            </a:r>
            <a:r>
              <a:rPr lang="en-US" dirty="0"/>
              <a:t> (CMC) with sodium </a:t>
            </a:r>
            <a:r>
              <a:rPr lang="en-US" dirty="0" err="1"/>
              <a:t>hyaluronate</a:t>
            </a:r>
            <a:r>
              <a:rPr lang="en-US" dirty="0"/>
              <a:t>-based eye drops for treating dry eye</a:t>
            </a:r>
            <a:r>
              <a:rPr lang="en-GB" dirty="0" smtClean="0"/>
              <a:t>… </a:t>
            </a:r>
            <a:r>
              <a:rPr lang="en-US" dirty="0" smtClean="0"/>
              <a:t>meta-analysis </a:t>
            </a:r>
            <a:r>
              <a:rPr lang="en-US" dirty="0"/>
              <a:t>found uncertainty in the </a:t>
            </a:r>
            <a:r>
              <a:rPr lang="en-US" dirty="0" smtClean="0"/>
              <a:t>between-group difference</a:t>
            </a:r>
            <a:r>
              <a:rPr lang="en-GB" dirty="0" smtClean="0"/>
              <a:t>”</a:t>
            </a:r>
          </a:p>
          <a:p>
            <a:pPr algn="ctr"/>
            <a:r>
              <a:rPr lang="en-US" dirty="0"/>
              <a:t>MD 0.93, 95% CI -1.39 to 3.25; 131 participants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2407293"/>
            <a:ext cx="6120000" cy="632838"/>
          </a:xfrm>
        </p:spPr>
        <p:txBody>
          <a:bodyPr/>
          <a:lstStyle/>
          <a:p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b="0" dirty="0"/>
              <a:t>Flow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diagram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978" y="193430"/>
            <a:ext cx="5304138" cy="652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844584"/>
            <a:ext cx="6120000" cy="632838"/>
          </a:xfrm>
        </p:spPr>
        <p:txBody>
          <a:bodyPr/>
          <a:lstStyle/>
          <a:p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b="0" dirty="0" smtClean="0"/>
              <a:t>Risk of Bias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7068" y="0"/>
            <a:ext cx="14698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71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844584"/>
            <a:ext cx="8147671" cy="632838"/>
          </a:xfrm>
        </p:spPr>
        <p:txBody>
          <a:bodyPr/>
          <a:lstStyle/>
          <a:p>
            <a:r>
              <a:rPr lang="en-US" dirty="0" smtClean="0"/>
              <a:t>Tables</a:t>
            </a:r>
            <a:br>
              <a:rPr lang="en-US" dirty="0" smtClean="0"/>
            </a:br>
            <a:r>
              <a:rPr lang="pt-BR" sz="2000" b="0" dirty="0" smtClean="0"/>
              <a:t>0.3</a:t>
            </a:r>
            <a:r>
              <a:rPr lang="pt-BR" sz="2000" b="0" dirty="0"/>
              <a:t>% carbomer versus </a:t>
            </a:r>
            <a:r>
              <a:rPr lang="pt-BR" sz="2000" b="0" dirty="0" smtClean="0"/>
              <a:t>placebo; </a:t>
            </a:r>
            <a:r>
              <a:rPr lang="en-US" sz="2000" b="0" dirty="0"/>
              <a:t>m</a:t>
            </a:r>
            <a:r>
              <a:rPr lang="en-US" sz="2000" b="0" dirty="0" smtClean="0"/>
              <a:t>ean </a:t>
            </a:r>
            <a:r>
              <a:rPr lang="en-US" sz="2000" b="0" dirty="0"/>
              <a:t>change in </a:t>
            </a:r>
            <a:r>
              <a:rPr lang="en-US" sz="2000" b="0" dirty="0" smtClean="0"/>
              <a:t>patient-reported symptom scores </a:t>
            </a:r>
            <a:r>
              <a:rPr lang="en-US" sz="2000" b="0" dirty="0"/>
              <a:t>of dry </a:t>
            </a:r>
            <a:r>
              <a:rPr lang="en-US" sz="2000" b="0" dirty="0" smtClean="0"/>
              <a:t>eye</a:t>
            </a:r>
            <a:endParaRPr lang="en-US" sz="2000"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2786896"/>
            <a:ext cx="809625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354152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360</TotalTime>
  <Words>465</Words>
  <Application>Microsoft Office PowerPoint</Application>
  <PresentationFormat>On-screen Show (4:3)</PresentationFormat>
  <Paragraphs>58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Source Sans Pro</vt:lpstr>
      <vt:lpstr>Source Sans Pro Semibold</vt:lpstr>
      <vt:lpstr>CEVG_Branded_PPT_Template</vt:lpstr>
      <vt:lpstr>Over the counter (OTC) artificial tear drops for dry eye syndrome Andrew Pucker, Sueko Ng, Jason Nichols Issue 2, 2016</vt:lpstr>
      <vt:lpstr>Table of Contents</vt:lpstr>
      <vt:lpstr>Background</vt:lpstr>
      <vt:lpstr>Types of studies</vt:lpstr>
      <vt:lpstr>Key results</vt:lpstr>
      <vt:lpstr>Key results (continued)</vt:lpstr>
      <vt:lpstr>Tables Flow  diagram</vt:lpstr>
      <vt:lpstr>Tables Risk of Bias</vt:lpstr>
      <vt:lpstr>Tables 0.3% carbomer versus placebo; mean change in patient-reported symptom scores of dry eye</vt:lpstr>
      <vt:lpstr>Tables Polyethylene glycol (PEG) 400 + propylene glycol (PG) + hydroxypropyl (HP) guar-based ophthalmic gel vs carboxymethylcellulose (CMC) sodium; mean change in Schirmer's test</vt:lpstr>
      <vt:lpstr>Tables 0.5% carboxymethylcellulose(CMC) versus sodium hyaluronate; mean change from baseline in symptom scores at Month 1</vt:lpstr>
      <vt:lpstr>Conclusions</vt:lpstr>
      <vt:lpstr>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Wei, Yahui</cp:lastModifiedBy>
  <cp:revision>45</cp:revision>
  <cp:lastPrinted>2016-02-03T18:10:19Z</cp:lastPrinted>
  <dcterms:created xsi:type="dcterms:W3CDTF">2016-01-08T19:44:44Z</dcterms:created>
  <dcterms:modified xsi:type="dcterms:W3CDTF">2018-07-02T20:30:43Z</dcterms:modified>
</cp:coreProperties>
</file>