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3" r:id="rId3"/>
    <p:sldId id="264" r:id="rId4"/>
    <p:sldId id="265" r:id="rId5"/>
    <p:sldId id="276" r:id="rId6"/>
    <p:sldId id="279" r:id="rId7"/>
    <p:sldId id="280" r:id="rId8"/>
    <p:sldId id="274" r:id="rId9"/>
    <p:sldId id="275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94" autoAdjust="0"/>
    <p:restoredTop sz="99819" autoAdjust="0"/>
  </p:normalViewPr>
  <p:slideViewPr>
    <p:cSldViewPr snapToGrid="0" showGuides="1">
      <p:cViewPr varScale="1">
        <p:scale>
          <a:sx n="84" d="100"/>
          <a:sy n="84" d="100"/>
        </p:scale>
        <p:origin x="162" y="90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928"/>
        <p:guide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05315E-2112-4077-9ABB-00B2122D5DF1}" type="datetimeFigureOut">
              <a:rPr lang="en-US" smtClean="0"/>
              <a:t>6/8/2017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52E473-AF25-45EF-8768-FA17C1F5F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49739" y="4415790"/>
            <a:ext cx="4710923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56718" y="8831580"/>
            <a:ext cx="853682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903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9137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15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7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443114"/>
            <a:ext cx="5590948" cy="262127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i="1" dirty="0"/>
              <a:t>Laser treatment of </a:t>
            </a:r>
            <a:r>
              <a:rPr lang="en-US" sz="2800" i="1" dirty="0" err="1"/>
              <a:t>drusen</a:t>
            </a:r>
            <a:r>
              <a:rPr lang="en-US" sz="2800" i="1" dirty="0"/>
              <a:t> to prevent progression to advanced age-related macular </a:t>
            </a:r>
            <a:r>
              <a:rPr lang="en-US" sz="2800" i="1" dirty="0" smtClean="0"/>
              <a:t>degeneration</a:t>
            </a:r>
            <a:r>
              <a:rPr lang="en-GB" sz="2800" i="1" dirty="0" smtClean="0"/>
              <a:t/>
            </a:r>
            <a:br>
              <a:rPr lang="en-GB" sz="2800" i="1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>Gianni Virgili, Manuele Michelessi, Maurizio B Parodi, Daniela Bacherini, Jennifer R Evans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>Issue 10, 2015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467388"/>
            <a:ext cx="4464000" cy="822600"/>
          </a:xfrm>
        </p:spPr>
        <p:txBody>
          <a:bodyPr/>
          <a:lstStyle/>
          <a:p>
            <a:r>
              <a:rPr lang="en-GB" dirty="0" smtClean="0"/>
              <a:t>A presentation to:</a:t>
            </a:r>
          </a:p>
          <a:p>
            <a:r>
              <a:rPr lang="en-GB" b="0" dirty="0" smtClean="0"/>
              <a:t>Meeting name</a:t>
            </a:r>
          </a:p>
          <a:p>
            <a:pPr lvl="1"/>
            <a:r>
              <a:rPr lang="en-GB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Table of Contents</a:t>
            </a:r>
            <a:endParaRPr lang="en-GB" dirty="0">
              <a:solidFill>
                <a:srgbClr val="00AAAA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891007"/>
              </p:ext>
            </p:extLst>
          </p:nvPr>
        </p:nvGraphicFramePr>
        <p:xfrm>
          <a:off x="444500" y="2282825"/>
          <a:ext cx="6134021" cy="2666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400"/>
                <a:gridCol w="5856621"/>
              </a:tblGrid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Background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02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Types</a:t>
                      </a:r>
                      <a:r>
                        <a:rPr lang="en-GB" sz="1400" baseline="0" dirty="0" smtClean="0">
                          <a:solidFill>
                            <a:schemeClr val="tx2"/>
                          </a:solidFill>
                        </a:rPr>
                        <a:t> of studies</a:t>
                      </a:r>
                      <a:endParaRPr lang="en-GB" sz="140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Key results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Tables (Risk of Bias/Forest Plots)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Acknowledgements</a:t>
                      </a:r>
                      <a:endParaRPr lang="en-GB" sz="1400" baseline="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01: Background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275200"/>
            <a:ext cx="6838886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err="1" smtClean="0"/>
              <a:t>Drusen</a:t>
            </a:r>
            <a:r>
              <a:rPr lang="en-GB" dirty="0" smtClean="0"/>
              <a:t> are yellowish deposits under the retina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err="1" smtClean="0"/>
              <a:t>Drusen</a:t>
            </a:r>
            <a:r>
              <a:rPr lang="en-GB" dirty="0" smtClean="0"/>
              <a:t> contribute to a higher risk of developing age-related macular degeneration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Laser photocoagulation of </a:t>
            </a:r>
            <a:r>
              <a:rPr lang="en-GB" dirty="0" err="1" smtClean="0"/>
              <a:t>drusen</a:t>
            </a:r>
            <a:r>
              <a:rPr lang="en-GB" dirty="0" smtClean="0"/>
              <a:t> can lead to </a:t>
            </a:r>
            <a:r>
              <a:rPr lang="en-GB" dirty="0" err="1" smtClean="0"/>
              <a:t>drusen</a:t>
            </a:r>
            <a:r>
              <a:rPr lang="en-GB" dirty="0" smtClean="0"/>
              <a:t> disappearance and may prevent visual loss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Objective:</a:t>
            </a:r>
          </a:p>
          <a:p>
            <a:pPr marL="522288" lvl="1" indent="-342900"/>
            <a:r>
              <a:rPr lang="en-GB" b="1" dirty="0" smtClean="0"/>
              <a:t>To examine the effectiveness and adverse effects of laser photocoagulation of </a:t>
            </a:r>
            <a:r>
              <a:rPr lang="en-GB" b="1" dirty="0" err="1" smtClean="0"/>
              <a:t>drusen</a:t>
            </a:r>
            <a:r>
              <a:rPr lang="en-GB" b="1" dirty="0" smtClean="0"/>
              <a:t> in AMD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02: Types of studies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 smtClean="0"/>
              <a:t>Participants</a:t>
            </a:r>
          </a:p>
          <a:p>
            <a:pPr marL="0" lvl="1" indent="0">
              <a:buNone/>
            </a:pPr>
            <a:r>
              <a:rPr lang="en-GB" dirty="0" smtClean="0"/>
              <a:t>11 randomized controlled trials, 3580 eyes of 2159 participants</a:t>
            </a:r>
            <a:endParaRPr lang="en-GB" dirty="0" smtClean="0"/>
          </a:p>
          <a:p>
            <a:pPr marL="0" lvl="1" indent="0">
              <a:buNone/>
            </a:pPr>
            <a:r>
              <a:rPr lang="en-GB" b="1" dirty="0" smtClean="0"/>
              <a:t>Interventions</a:t>
            </a:r>
          </a:p>
          <a:p>
            <a:pPr marL="0" lvl="1" indent="0">
              <a:buNone/>
            </a:pPr>
            <a:r>
              <a:rPr lang="en-GB" dirty="0" smtClean="0"/>
              <a:t>Laser treatment of </a:t>
            </a:r>
            <a:r>
              <a:rPr lang="en-GB" dirty="0" err="1" smtClean="0"/>
              <a:t>drusen</a:t>
            </a:r>
            <a:r>
              <a:rPr lang="en-GB" dirty="0" smtClean="0"/>
              <a:t> in AMD </a:t>
            </a:r>
          </a:p>
          <a:p>
            <a:pPr marL="0" lvl="1" indent="0">
              <a:buNone/>
            </a:pPr>
            <a:r>
              <a:rPr lang="en-GB" dirty="0"/>
              <a:t>	</a:t>
            </a:r>
            <a:r>
              <a:rPr lang="en-GB" dirty="0" smtClean="0"/>
              <a:t>VERSUS</a:t>
            </a:r>
          </a:p>
          <a:p>
            <a:pPr marL="0" lvl="1" indent="0">
              <a:buNone/>
            </a:pPr>
            <a:r>
              <a:rPr lang="en-GB" dirty="0" smtClean="0"/>
              <a:t>No intervention or sham treatment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US" dirty="0" smtClean="0"/>
              <a:t>“Photocoagulation </a:t>
            </a:r>
            <a:r>
              <a:rPr lang="en-US" dirty="0"/>
              <a:t>did not reduce the development of CNV at two years' </a:t>
            </a:r>
            <a:r>
              <a:rPr lang="en-US" dirty="0" smtClean="0"/>
              <a:t>follow-up…”</a:t>
            </a:r>
          </a:p>
          <a:p>
            <a:r>
              <a:rPr lang="en-US" dirty="0"/>
              <a:t>	</a:t>
            </a:r>
            <a:r>
              <a:rPr lang="en-US" dirty="0" smtClean="0"/>
              <a:t>OR 1.07, 95% CI 0.79 to 1.46; 2159 participants </a:t>
            </a:r>
          </a:p>
          <a:p>
            <a:endParaRPr lang="en-US" dirty="0"/>
          </a:p>
          <a:p>
            <a:r>
              <a:rPr lang="en-US" dirty="0" smtClean="0"/>
              <a:t>“…</a:t>
            </a:r>
            <a:r>
              <a:rPr lang="en-US" dirty="0" smtClean="0"/>
              <a:t>photocoagulation </a:t>
            </a:r>
            <a:r>
              <a:rPr lang="en-US" dirty="0"/>
              <a:t>led to </a:t>
            </a:r>
            <a:r>
              <a:rPr lang="en-US" dirty="0" err="1"/>
              <a:t>drusen</a:t>
            </a:r>
            <a:r>
              <a:rPr lang="en-US" dirty="0"/>
              <a:t> </a:t>
            </a:r>
            <a:r>
              <a:rPr lang="en-US" dirty="0" smtClean="0"/>
              <a:t>reduction</a:t>
            </a:r>
            <a:r>
              <a:rPr lang="en-US" dirty="0"/>
              <a:t> but was not shown to limit loss of 3 or more </a:t>
            </a:r>
            <a:r>
              <a:rPr lang="en-US" dirty="0" smtClean="0"/>
              <a:t>lines </a:t>
            </a:r>
            <a:r>
              <a:rPr lang="en-US" dirty="0"/>
              <a:t>of visual </a:t>
            </a:r>
            <a:r>
              <a:rPr lang="en-US" dirty="0" smtClean="0"/>
              <a:t>acuity.”</a:t>
            </a:r>
          </a:p>
          <a:p>
            <a:endParaRPr lang="en-US" dirty="0" smtClean="0"/>
          </a:p>
          <a:p>
            <a:r>
              <a:rPr lang="en-US" dirty="0" err="1" smtClean="0"/>
              <a:t>Drusen</a:t>
            </a:r>
            <a:r>
              <a:rPr lang="en-US" dirty="0" smtClean="0"/>
              <a:t> reduction – OR 9.16, 95% CI 6.28 to 13.4</a:t>
            </a:r>
          </a:p>
          <a:p>
            <a:r>
              <a:rPr lang="en-US" dirty="0" smtClean="0"/>
              <a:t>Visual Acuity – OR 0.99, 95% CI 0.81 to 1.22</a:t>
            </a:r>
          </a:p>
        </p:txBody>
      </p:sp>
    </p:spTree>
    <p:extLst>
      <p:ext uri="{BB962C8B-B14F-4D97-AF65-F5344CB8AC3E}">
        <p14:creationId xmlns:p14="http://schemas.microsoft.com/office/powerpoint/2010/main" val="385847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04: Tables</a:t>
            </a:r>
            <a:endParaRPr lang="en-US" dirty="0"/>
          </a:p>
        </p:txBody>
      </p:sp>
      <p:pic>
        <p:nvPicPr>
          <p:cNvPr id="1026" name="Picture 2" descr="Fig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592390" y="350789"/>
            <a:ext cx="3695700" cy="800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2504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94740"/>
            <a:ext cx="6120000" cy="632838"/>
          </a:xfrm>
        </p:spPr>
        <p:txBody>
          <a:bodyPr/>
          <a:lstStyle/>
          <a:p>
            <a:r>
              <a:rPr lang="en-US" dirty="0" smtClean="0"/>
              <a:t>04: </a:t>
            </a:r>
            <a:r>
              <a:rPr lang="en-US" dirty="0" smtClean="0"/>
              <a:t>Tables</a:t>
            </a:r>
            <a:br>
              <a:rPr lang="en-US" dirty="0" smtClean="0"/>
            </a:br>
            <a:r>
              <a:rPr lang="en-US" sz="2400" b="0" dirty="0" smtClean="0"/>
              <a:t>Development of choroidal neovascularization</a:t>
            </a:r>
            <a:endParaRPr lang="en-US" b="0" dirty="0"/>
          </a:p>
        </p:txBody>
      </p:sp>
      <p:pic>
        <p:nvPicPr>
          <p:cNvPr id="2050" name="Picture 2" descr="Fig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38" y="2091422"/>
            <a:ext cx="6835139" cy="4668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8812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05: Conclusions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US" dirty="0" smtClean="0"/>
              <a:t>“The </a:t>
            </a:r>
            <a:r>
              <a:rPr lang="en-US" dirty="0"/>
              <a:t>trials included in this review confirm the clinical observation that laser photocoagulation of </a:t>
            </a:r>
            <a:r>
              <a:rPr lang="en-US" dirty="0" err="1"/>
              <a:t>drusen</a:t>
            </a:r>
            <a:r>
              <a:rPr lang="en-US" dirty="0"/>
              <a:t> leads to their disappearance. However, treatment does not result in a reduction in the risk of developing CNV, and was not shown to limit the occurrence of geographic atrophy or visual acuity loss</a:t>
            </a:r>
            <a:r>
              <a:rPr lang="en-US" dirty="0" smtClean="0"/>
              <a:t>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94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00AAAA"/>
                </a:solidFill>
              </a:rPr>
              <a:t>06: </a:t>
            </a:r>
            <a:r>
              <a:rPr lang="en-GB" dirty="0">
                <a:solidFill>
                  <a:srgbClr val="00AAAA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112820"/>
            <a:ext cx="738709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Cochrane Eyes and Vision US Satellite, funded by the National Eye Institute, National Institutes of 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Cochrane Eyes and Vision Editorial Base, funded by the UK National Health Service Research and Development </a:t>
            </a:r>
            <a:r>
              <a:rPr lang="en-US" sz="1800" dirty="0" err="1" smtClean="0"/>
              <a:t>Programme</a:t>
            </a:r>
            <a:endParaRPr lang="en-US" sz="1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800" dirty="0"/>
              <a:t>Gianni Virgili, Manuele Michelessi, Maurizio B Parodi, Daniela Bacherini, Jennifer R Evans</a:t>
            </a:r>
            <a:endParaRPr lang="sv-SE" sz="1800" b="1" dirty="0" smtClean="0"/>
          </a:p>
          <a:p>
            <a:r>
              <a:rPr lang="sv-SE" sz="1800" b="1" dirty="0" smtClean="0"/>
              <a:t>Review citation</a:t>
            </a:r>
          </a:p>
          <a:p>
            <a:r>
              <a:rPr lang="en-US" sz="1800" u="sng" dirty="0" err="1"/>
              <a:t>Virgili</a:t>
            </a:r>
            <a:r>
              <a:rPr lang="en-US" sz="1800" u="sng" dirty="0"/>
              <a:t> G, </a:t>
            </a:r>
            <a:r>
              <a:rPr lang="en-US" sz="1800" u="sng" dirty="0" err="1"/>
              <a:t>Michelessi</a:t>
            </a:r>
            <a:r>
              <a:rPr lang="en-US" sz="1800" u="sng" dirty="0"/>
              <a:t> M, </a:t>
            </a:r>
            <a:r>
              <a:rPr lang="en-US" sz="1800" u="sng" dirty="0" err="1"/>
              <a:t>Parodi</a:t>
            </a:r>
            <a:r>
              <a:rPr lang="en-US" sz="1800" u="sng" dirty="0"/>
              <a:t> MB, </a:t>
            </a:r>
            <a:r>
              <a:rPr lang="en-US" sz="1800" u="sng" dirty="0" err="1"/>
              <a:t>Bacherini</a:t>
            </a:r>
            <a:r>
              <a:rPr lang="en-US" sz="1800" u="sng" dirty="0"/>
              <a:t> D, Evans JR. Laser treatment of </a:t>
            </a:r>
            <a:r>
              <a:rPr lang="en-US" sz="1800" u="sng" dirty="0" err="1"/>
              <a:t>drusen</a:t>
            </a:r>
            <a:r>
              <a:rPr lang="en-US" sz="1800" u="sng" dirty="0"/>
              <a:t> to prevent progression to advanced age-related macular degeneration. Cochrane Database of Systematic Reviews 2015, Issue 10. Art. No.: CD006537. DOI: 10.1002/14651858.CD006537.pub3</a:t>
            </a:r>
            <a:endParaRPr lang="sv-SE" sz="1800" b="1" u="sng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20" y="280431"/>
            <a:ext cx="1182813" cy="874787"/>
          </a:xfrm>
          <a:prstGeom prst="rect">
            <a:avLst/>
          </a:prstGeom>
        </p:spPr>
      </p:pic>
      <p:pic>
        <p:nvPicPr>
          <p:cNvPr id="7" name="Picture 1" descr="ne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4765" y="280430"/>
            <a:ext cx="1528110" cy="8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940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VG_Branded_PPT_Template">
  <a:themeElements>
    <a:clrScheme name="Cochrane teal">
      <a:dk1>
        <a:srgbClr val="000000"/>
      </a:dk1>
      <a:lt1>
        <a:srgbClr val="FFFFFF"/>
      </a:lt1>
      <a:dk2>
        <a:srgbClr val="002D64"/>
      </a:dk2>
      <a:lt2>
        <a:srgbClr val="00AAAA"/>
      </a:lt2>
      <a:accent1>
        <a:srgbClr val="002D64"/>
      </a:accent1>
      <a:accent2>
        <a:srgbClr val="00AAAA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EVG_Branded_PPT_Template" id="{2CF02060-34C0-4EB9-9B0E-5DFA36141274}" vid="{F6CDF083-06D5-45CC-AEC5-A8B4676F01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CEVG_Branded_PPT_Template</Template>
  <TotalTime>803</TotalTime>
  <Words>309</Words>
  <Application>Microsoft Office PowerPoint</Application>
  <PresentationFormat>On-screen Show (4:3)</PresentationFormat>
  <Paragraphs>55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Source Sans Pro</vt:lpstr>
      <vt:lpstr>Source Sans Pro Semibold</vt:lpstr>
      <vt:lpstr>CEVG_Branded_PPT_Template</vt:lpstr>
      <vt:lpstr>Laser treatment of drusen to prevent progression to advanced age-related macular degeneration  Gianni Virgili, Manuele Michelessi, Maurizio B Parodi, Daniela Bacherini, Jennifer R Evans  Issue 10, 2015</vt:lpstr>
      <vt:lpstr>Table of Contents</vt:lpstr>
      <vt:lpstr>01: Background</vt:lpstr>
      <vt:lpstr>02: Types of studies</vt:lpstr>
      <vt:lpstr>03: Key results</vt:lpstr>
      <vt:lpstr>04: Tables</vt:lpstr>
      <vt:lpstr>04: Tables Development of choroidal neovascularization</vt:lpstr>
      <vt:lpstr>05: Conclusions</vt:lpstr>
      <vt:lpstr>06: Acknowledgements</vt:lpstr>
    </vt:vector>
  </TitlesOfParts>
  <Company>Johns Hopkins School of Public Health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64bit</dc:creator>
  <cp:lastModifiedBy>Money, Sarah</cp:lastModifiedBy>
  <cp:revision>45</cp:revision>
  <cp:lastPrinted>2016-02-03T18:10:19Z</cp:lastPrinted>
  <dcterms:created xsi:type="dcterms:W3CDTF">2016-01-08T19:44:44Z</dcterms:created>
  <dcterms:modified xsi:type="dcterms:W3CDTF">2017-06-08T20:29:55Z</dcterms:modified>
</cp:coreProperties>
</file>