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63" r:id="rId3"/>
    <p:sldId id="264" r:id="rId4"/>
    <p:sldId id="265" r:id="rId5"/>
    <p:sldId id="276" r:id="rId6"/>
    <p:sldId id="279" r:id="rId7"/>
    <p:sldId id="274" r:id="rId8"/>
    <p:sldId id="275"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928" userDrawn="1">
          <p15:clr>
            <a:srgbClr val="A4A3A4"/>
          </p15:clr>
        </p15:guide>
        <p15:guide id="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94" autoAdjust="0"/>
    <p:restoredTop sz="99819" autoAdjust="0"/>
  </p:normalViewPr>
  <p:slideViewPr>
    <p:cSldViewPr snapToGrid="0" showGuides="1">
      <p:cViewPr varScale="1">
        <p:scale>
          <a:sx n="86" d="100"/>
          <a:sy n="86" d="100"/>
        </p:scale>
        <p:origin x="102" y="96"/>
      </p:cViewPr>
      <p:guideLst>
        <p:guide orient="horz"/>
        <p:guide/>
      </p:guideLst>
    </p:cSldViewPr>
  </p:slideViewPr>
  <p:notesTextViewPr>
    <p:cViewPr>
      <p:scale>
        <a:sx n="1" d="1"/>
        <a:sy n="1" d="1"/>
      </p:scale>
      <p:origin x="0" y="0"/>
    </p:cViewPr>
  </p:notesTextViewPr>
  <p:notesViewPr>
    <p:cSldViewPr snapToGrid="0" showGuides="1">
      <p:cViewPr varScale="1">
        <p:scale>
          <a:sx n="99" d="100"/>
          <a:sy n="99" d="100"/>
        </p:scale>
        <p:origin x="-3492" y="-96"/>
      </p:cViewPr>
      <p:guideLst>
        <p:guide orient="horz" pos="2928"/>
        <p:guide/>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905315E-2112-4077-9ABB-00B2122D5DF1}" type="datetimeFigureOut">
              <a:rPr lang="en-US" smtClean="0"/>
              <a:t>6/5/2017</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952E473-AF25-45EF-8768-FA17C1F5FA34}" type="slidenum">
              <a:rPr lang="en-US" smtClean="0"/>
              <a:t>‹#›</a:t>
            </a:fld>
            <a:endParaRPr lang="en-US"/>
          </a:p>
        </p:txBody>
      </p:sp>
    </p:spTree>
    <p:extLst>
      <p:ext uri="{BB962C8B-B14F-4D97-AF65-F5344CB8AC3E}">
        <p14:creationId xmlns:p14="http://schemas.microsoft.com/office/powerpoint/2010/main" val="3373373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GB" dirty="0"/>
          </a:p>
        </p:txBody>
      </p:sp>
      <p:sp>
        <p:nvSpPr>
          <p:cNvPr id="5" name="Notes Placeholder 4"/>
          <p:cNvSpPr>
            <a:spLocks noGrp="1"/>
          </p:cNvSpPr>
          <p:nvPr>
            <p:ph type="body" sz="quarter" idx="3"/>
          </p:nvPr>
        </p:nvSpPr>
        <p:spPr>
          <a:xfrm>
            <a:off x="1149739" y="4415790"/>
            <a:ext cx="4710923"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6"/>
          <p:cNvSpPr>
            <a:spLocks noGrp="1"/>
          </p:cNvSpPr>
          <p:nvPr>
            <p:ph type="sldNum" sz="quarter" idx="5"/>
          </p:nvPr>
        </p:nvSpPr>
        <p:spPr>
          <a:xfrm>
            <a:off x="6156718" y="8831580"/>
            <a:ext cx="853682" cy="464820"/>
          </a:xfrm>
          <a:prstGeom prst="rect">
            <a:avLst/>
          </a:prstGeom>
        </p:spPr>
        <p:txBody>
          <a:bodyPr vert="horz" lIns="93177" tIns="46589" rIns="93177" bIns="46589" rtlCol="0" anchor="b"/>
          <a:lstStyle>
            <a:lvl1pPr algn="r">
              <a:defRPr sz="1200">
                <a:latin typeface="Source Sans Pro" pitchFamily="34" charset="0"/>
                <a:cs typeface="Arial" panose="020B0604020202020204"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ource Sans Pro"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Source Sans Pro"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Source Sans Pro"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Source Sans Pro"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Source Sans Pro"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a:t>
            </a:fld>
            <a:endParaRPr lang="en-GB" dirty="0"/>
          </a:p>
        </p:txBody>
      </p:sp>
    </p:spTree>
    <p:extLst>
      <p:ext uri="{BB962C8B-B14F-4D97-AF65-F5344CB8AC3E}">
        <p14:creationId xmlns:p14="http://schemas.microsoft.com/office/powerpoint/2010/main" val="321513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2</a:t>
            </a:fld>
            <a:endParaRPr lang="en-GB" dirty="0"/>
          </a:p>
        </p:txBody>
      </p:sp>
    </p:spTree>
    <p:extLst>
      <p:ext uri="{BB962C8B-B14F-4D97-AF65-F5344CB8AC3E}">
        <p14:creationId xmlns:p14="http://schemas.microsoft.com/office/powerpoint/2010/main" val="33554119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3</a:t>
            </a:fld>
            <a:endParaRPr lang="en-GB" dirty="0"/>
          </a:p>
        </p:txBody>
      </p:sp>
    </p:spTree>
    <p:extLst>
      <p:ext uri="{BB962C8B-B14F-4D97-AF65-F5344CB8AC3E}">
        <p14:creationId xmlns:p14="http://schemas.microsoft.com/office/powerpoint/2010/main" val="329128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4</a:t>
            </a:fld>
            <a:endParaRPr lang="en-GB" dirty="0"/>
          </a:p>
        </p:txBody>
      </p:sp>
    </p:spTree>
    <p:extLst>
      <p:ext uri="{BB962C8B-B14F-4D97-AF65-F5344CB8AC3E}">
        <p14:creationId xmlns:p14="http://schemas.microsoft.com/office/powerpoint/2010/main" val="1773174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5</a:t>
            </a:fld>
            <a:endParaRPr lang="en-GB" dirty="0"/>
          </a:p>
        </p:txBody>
      </p:sp>
    </p:spTree>
    <p:extLst>
      <p:ext uri="{BB962C8B-B14F-4D97-AF65-F5344CB8AC3E}">
        <p14:creationId xmlns:p14="http://schemas.microsoft.com/office/powerpoint/2010/main" val="1299903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7</a:t>
            </a:fld>
            <a:endParaRPr lang="en-GB" dirty="0"/>
          </a:p>
        </p:txBody>
      </p:sp>
    </p:spTree>
    <p:extLst>
      <p:ext uri="{BB962C8B-B14F-4D97-AF65-F5344CB8AC3E}">
        <p14:creationId xmlns:p14="http://schemas.microsoft.com/office/powerpoint/2010/main" val="33809137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8</a:t>
            </a:fld>
            <a:endParaRPr lang="en-GB" dirty="0"/>
          </a:p>
        </p:txBody>
      </p:sp>
    </p:spTree>
    <p:extLst>
      <p:ext uri="{BB962C8B-B14F-4D97-AF65-F5344CB8AC3E}">
        <p14:creationId xmlns:p14="http://schemas.microsoft.com/office/powerpoint/2010/main" val="33571560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
        <p:nvSpPr>
          <p:cNvPr id="9" name="Rectangle 8"/>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353327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4" name="Picture Placeholder 6"/>
          <p:cNvSpPr>
            <a:spLocks noGrp="1"/>
          </p:cNvSpPr>
          <p:nvPr>
            <p:ph type="pic" sz="quarter" idx="10" hasCustomPrompt="1"/>
          </p:nvPr>
        </p:nvSpPr>
        <p:spPr>
          <a:xfrm>
            <a:off x="439738" y="2232000"/>
            <a:ext cx="6156000" cy="3816000"/>
          </a:xfrm>
          <a:solidFill>
            <a:schemeClr val="accent5"/>
          </a:solidFill>
        </p:spPr>
        <p:txBody>
          <a:bodyPr lIns="216000" tIns="108000"/>
          <a:lstStyle>
            <a:lvl1pPr marL="0" indent="0">
              <a:defRPr>
                <a:solidFill>
                  <a:schemeClr val="bg1"/>
                </a:solidFill>
                <a:latin typeface="+mn-lt"/>
              </a:defRPr>
            </a:lvl1pPr>
          </a:lstStyle>
          <a:p>
            <a:r>
              <a:rPr lang="en-GB" dirty="0" smtClean="0"/>
              <a:t>Insert image here</a:t>
            </a:r>
            <a:endParaRPr lang="en-GB" dirty="0"/>
          </a:p>
        </p:txBody>
      </p:sp>
      <p:sp>
        <p:nvSpPr>
          <p:cNvPr id="6"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smtClean="0"/>
              <a:t>Click to edit Master text styles</a:t>
            </a:r>
          </a:p>
        </p:txBody>
      </p:sp>
    </p:spTree>
    <p:extLst>
      <p:ext uri="{BB962C8B-B14F-4D97-AF65-F5344CB8AC3E}">
        <p14:creationId xmlns:p14="http://schemas.microsoft.com/office/powerpoint/2010/main" val="400545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able Title">
    <p:spTree>
      <p:nvGrpSpPr>
        <p:cNvPr id="1" name=""/>
        <p:cNvGrpSpPr/>
        <p:nvPr/>
      </p:nvGrpSpPr>
      <p:grpSpPr>
        <a:xfrm>
          <a:off x="0" y="0"/>
          <a:ext cx="0" cy="0"/>
          <a:chOff x="0" y="0"/>
          <a:chExt cx="0" cy="0"/>
        </a:xfrm>
      </p:grpSpPr>
      <p:sp>
        <p:nvSpPr>
          <p:cNvPr id="2" name="Title 1"/>
          <p:cNvSpPr>
            <a:spLocks noGrp="1"/>
          </p:cNvSpPr>
          <p:nvPr>
            <p:ph type="title"/>
          </p:nvPr>
        </p:nvSpPr>
        <p:spPr>
          <a:xfrm>
            <a:off x="439738" y="1202400"/>
            <a:ext cx="6120000" cy="460800"/>
          </a:xfrm>
        </p:spPr>
        <p:txBody>
          <a:bodyPr anchor="t" anchorCtr="0"/>
          <a:lstStyle>
            <a:lvl1pPr>
              <a:defRPr sz="2000"/>
            </a:lvl1pPr>
          </a:lstStyle>
          <a:p>
            <a:r>
              <a:rPr lang="en-US" smtClean="0"/>
              <a:t>Click to edit Master title style</a:t>
            </a:r>
            <a:endParaRPr lang="en-GB" dirty="0"/>
          </a:p>
        </p:txBody>
      </p:sp>
      <p:sp>
        <p:nvSpPr>
          <p:cNvPr id="8"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smtClean="0"/>
              <a:t>Click to edit Master text styles</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977200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757743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mage Only">
    <p:spTree>
      <p:nvGrpSpPr>
        <p:cNvPr id="1" name=""/>
        <p:cNvGrpSpPr/>
        <p:nvPr/>
      </p:nvGrpSpPr>
      <p:grpSpPr>
        <a:xfrm>
          <a:off x="0" y="0"/>
          <a:ext cx="0" cy="0"/>
          <a:chOff x="0" y="0"/>
          <a:chExt cx="0" cy="0"/>
        </a:xfrm>
      </p:grpSpPr>
      <p:sp>
        <p:nvSpPr>
          <p:cNvPr id="2" name="Picture Placeholder 6"/>
          <p:cNvSpPr>
            <a:spLocks noGrp="1"/>
          </p:cNvSpPr>
          <p:nvPr>
            <p:ph type="pic" sz="quarter" idx="10" hasCustomPrompt="1"/>
          </p:nvPr>
        </p:nvSpPr>
        <p:spPr>
          <a:xfrm>
            <a:off x="0" y="0"/>
            <a:ext cx="9144000" cy="6858000"/>
          </a:xfrm>
          <a:solidFill>
            <a:schemeClr val="accent5"/>
          </a:solidFill>
        </p:spPr>
        <p:txBody>
          <a:bodyPr lIns="432000" tIns="324000"/>
          <a:lstStyle>
            <a:lvl1pPr marL="0" indent="0">
              <a:defRPr>
                <a:solidFill>
                  <a:schemeClr val="bg1"/>
                </a:solidFill>
                <a:latin typeface="+mn-lt"/>
              </a:defRPr>
            </a:lvl1pPr>
          </a:lstStyle>
          <a:p>
            <a:r>
              <a:rPr lang="en-GB" dirty="0" smtClean="0"/>
              <a:t>Insert image here</a:t>
            </a:r>
            <a:endParaRPr lang="en-GB" dirty="0"/>
          </a:p>
        </p:txBody>
      </p:sp>
    </p:spTree>
    <p:extLst>
      <p:ext uri="{BB962C8B-B14F-4D97-AF65-F5344CB8AC3E}">
        <p14:creationId xmlns:p14="http://schemas.microsoft.com/office/powerpoint/2010/main" val="1671985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Divider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2849400"/>
            <a:ext cx="4192587" cy="20826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smtClean="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
        <p:nvSpPr>
          <p:cNvPr id="8" name="Rectangle 7"/>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473465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vider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2849400"/>
            <a:ext cx="4192587" cy="21978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8" name="Rectangle 7"/>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118971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344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9" name="Rectangle 8"/>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44723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v3">
    <p:spTree>
      <p:nvGrpSpPr>
        <p:cNvPr id="1" name=""/>
        <p:cNvGrpSpPr/>
        <p:nvPr/>
      </p:nvGrpSpPr>
      <p:grpSpPr>
        <a:xfrm>
          <a:off x="0" y="0"/>
          <a:ext cx="0" cy="0"/>
          <a:chOff x="0" y="0"/>
          <a:chExt cx="0" cy="0"/>
        </a:xfrm>
      </p:grpSpPr>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sp>
        <p:nvSpPr>
          <p:cNvPr id="6" name="Rectangle 5"/>
          <p:cNvSpPr/>
          <p:nvPr userDrawn="1"/>
        </p:nvSpPr>
        <p:spPr>
          <a:xfrm>
            <a:off x="3924000" y="0"/>
            <a:ext cx="5220000" cy="6858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ctrTitle"/>
          </p:nvPr>
        </p:nvSpPr>
        <p:spPr>
          <a:xfrm>
            <a:off x="4608000" y="1964825"/>
            <a:ext cx="4356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608000" y="3835800"/>
            <a:ext cx="4046400" cy="822600"/>
          </a:xfrm>
        </p:spPr>
        <p:txBody>
          <a:bodyPr/>
          <a:lstStyle>
            <a:lvl1pPr marL="0" indent="0" algn="l">
              <a:lnSpc>
                <a:spcPts val="1900"/>
              </a:lnSpc>
              <a:spcBef>
                <a:spcPts val="0"/>
              </a:spcBef>
              <a:buNone/>
              <a:defRPr sz="1800" b="1">
                <a:solidFill>
                  <a:schemeClr val="bg1"/>
                </a:solidFill>
                <a:latin typeface="+mj-lt"/>
              </a:defRPr>
            </a:lvl1pPr>
            <a:lvl2pPr marL="3175" indent="0" algn="l">
              <a:lnSpc>
                <a:spcPts val="1900"/>
              </a:lnSpc>
              <a:spcBef>
                <a:spcPts val="0"/>
              </a:spcBef>
              <a:buNone/>
              <a:defRPr sz="1800">
                <a:solidFill>
                  <a:schemeClr val="bg1"/>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t="11808" b="16524"/>
          <a:stretch/>
        </p:blipFill>
        <p:spPr>
          <a:xfrm>
            <a:off x="2073686" y="0"/>
            <a:ext cx="2777113" cy="6858000"/>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304355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v4">
    <p:spTree>
      <p:nvGrpSpPr>
        <p:cNvPr id="1" name=""/>
        <p:cNvGrpSpPr/>
        <p:nvPr/>
      </p:nvGrpSpPr>
      <p:grpSpPr>
        <a:xfrm>
          <a:off x="0" y="0"/>
          <a:ext cx="0" cy="0"/>
          <a:chOff x="0" y="0"/>
          <a:chExt cx="0" cy="0"/>
        </a:xfrm>
      </p:grpSpPr>
      <p:sp>
        <p:nvSpPr>
          <p:cNvPr id="2" name="Title 1"/>
          <p:cNvSpPr>
            <a:spLocks noGrp="1"/>
          </p:cNvSpPr>
          <p:nvPr>
            <p:ph type="ctrTitle"/>
          </p:nvPr>
        </p:nvSpPr>
        <p:spPr>
          <a:xfrm>
            <a:off x="439738" y="356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47286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26585" y="0"/>
            <a:ext cx="4282440" cy="6858000"/>
          </a:xfrm>
          <a:prstGeom prst="rect">
            <a:avLst/>
          </a:prstGeom>
        </p:spPr>
      </p:pic>
      <p:sp>
        <p:nvSpPr>
          <p:cNvPr id="9" name="Rectangle 8"/>
          <p:cNvSpPr/>
          <p:nvPr userDrawn="1"/>
        </p:nvSpPr>
        <p:spPr>
          <a:xfrm rot="18931217">
            <a:off x="6263551" y="5488794"/>
            <a:ext cx="838473" cy="838473"/>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62071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sp>
        <p:nvSpPr>
          <p:cNvPr id="2" name="Title 1"/>
          <p:cNvSpPr>
            <a:spLocks noGrp="1"/>
          </p:cNvSpPr>
          <p:nvPr>
            <p:ph type="ctrTitle"/>
          </p:nvPr>
        </p:nvSpPr>
        <p:spPr>
          <a:xfrm>
            <a:off x="439738" y="1295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5428800" y="14094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08304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with Small Image">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699225"/>
            <a:ext cx="4117862"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958200"/>
            <a:ext cx="4117862"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37863"/>
          <a:stretch/>
        </p:blipFill>
        <p:spPr>
          <a:xfrm>
            <a:off x="5534025" y="0"/>
            <a:ext cx="3120980" cy="6858000"/>
          </a:xfrm>
          <a:prstGeom prst="rect">
            <a:avLst/>
          </a:prstGeom>
        </p:spPr>
      </p:pic>
      <p:sp>
        <p:nvSpPr>
          <p:cNvPr id="7" name="Picture Placeholder 6"/>
          <p:cNvSpPr>
            <a:spLocks noGrp="1"/>
          </p:cNvSpPr>
          <p:nvPr>
            <p:ph type="pic" sz="quarter" idx="10" hasCustomPrompt="1"/>
          </p:nvPr>
        </p:nvSpPr>
        <p:spPr>
          <a:xfrm>
            <a:off x="4644000" y="1324800"/>
            <a:ext cx="4500000" cy="3384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3089529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v2">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sp>
        <p:nvSpPr>
          <p:cNvPr id="2" name="Title 1"/>
          <p:cNvSpPr>
            <a:spLocks noGrp="1"/>
          </p:cNvSpPr>
          <p:nvPr>
            <p:ph type="ctrTitle"/>
          </p:nvPr>
        </p:nvSpPr>
        <p:spPr>
          <a:xfrm>
            <a:off x="439738" y="3419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46278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648303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6105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9738" y="1317600"/>
            <a:ext cx="6120000" cy="632838"/>
          </a:xfrm>
          <a:prstGeom prst="rect">
            <a:avLst/>
          </a:prstGeom>
        </p:spPr>
        <p:txBody>
          <a:bodyPr vert="horz" lIns="0" tIns="0" rIns="0" bIns="0" rtlCol="0" anchor="b" anchorCtr="0">
            <a:noAutofit/>
          </a:bodyPr>
          <a:lstStyle/>
          <a:p>
            <a:r>
              <a:rPr lang="en-US" smtClean="0"/>
              <a:t>Click to edit Master title style</a:t>
            </a:r>
            <a:endParaRPr lang="en-GB" dirty="0"/>
          </a:p>
        </p:txBody>
      </p:sp>
      <p:sp>
        <p:nvSpPr>
          <p:cNvPr id="3" name="Text Placeholder 2"/>
          <p:cNvSpPr>
            <a:spLocks noGrp="1"/>
          </p:cNvSpPr>
          <p:nvPr>
            <p:ph type="body" idx="1"/>
          </p:nvPr>
        </p:nvSpPr>
        <p:spPr>
          <a:xfrm>
            <a:off x="439738" y="2275200"/>
            <a:ext cx="6120000" cy="3909600"/>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pic>
        <p:nvPicPr>
          <p:cNvPr id="7" name="Picture 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7153656" y="0"/>
            <a:ext cx="1990344" cy="6858000"/>
          </a:xfrm>
          <a:prstGeom prst="rect">
            <a:avLst/>
          </a:prstGeom>
        </p:spPr>
      </p:pic>
      <p:pic>
        <p:nvPicPr>
          <p:cNvPr id="4" name="Picture 3"/>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439738" y="502920"/>
            <a:ext cx="2075487" cy="566928"/>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60" r:id="rId4"/>
    <p:sldLayoutId id="2147483661" r:id="rId5"/>
    <p:sldLayoutId id="2147483662" r:id="rId6"/>
    <p:sldLayoutId id="2147483663" r:id="rId7"/>
    <p:sldLayoutId id="2147483650" r:id="rId8"/>
    <p:sldLayoutId id="2147483656" r:id="rId9"/>
    <p:sldLayoutId id="2147483664" r:id="rId10"/>
    <p:sldLayoutId id="2147483657" r:id="rId11"/>
    <p:sldLayoutId id="2147483654" r:id="rId12"/>
    <p:sldLayoutId id="2147483665" r:id="rId13"/>
    <p:sldLayoutId id="2147483666" r:id="rId14"/>
    <p:sldLayoutId id="2147483667" r:id="rId15"/>
    <p:sldLayoutId id="2147483655" r:id="rId16"/>
  </p:sldLayoutIdLst>
  <p:txStyles>
    <p:titleStyle>
      <a:lvl1pPr algn="l" defTabSz="914400" rtl="0" eaLnBrk="1" latinLnBrk="0" hangingPunct="1">
        <a:spcBef>
          <a:spcPct val="0"/>
        </a:spcBef>
        <a:buNone/>
        <a:defRPr sz="3600" b="1" kern="1200" spc="-40" baseline="0">
          <a:solidFill>
            <a:schemeClr val="bg2"/>
          </a:solidFill>
          <a:latin typeface="+mj-lt"/>
          <a:ea typeface="+mj-ea"/>
          <a:cs typeface="+mj-cs"/>
        </a:defRPr>
      </a:lvl1pPr>
    </p:titleStyle>
    <p:bodyStyle>
      <a:lvl1pPr marL="0" indent="0" algn="l" defTabSz="914400" rtl="0" eaLnBrk="1" latinLnBrk="0" hangingPunct="1">
        <a:spcBef>
          <a:spcPts val="1134"/>
        </a:spcBef>
        <a:spcAft>
          <a:spcPts val="0"/>
        </a:spcAft>
        <a:buClr>
          <a:schemeClr val="bg2"/>
        </a:buClr>
        <a:buFont typeface="Arial" pitchFamily="34" charset="0"/>
        <a:buNone/>
        <a:defRPr sz="2000" kern="1200" spc="-20" baseline="0">
          <a:solidFill>
            <a:schemeClr val="tx2"/>
          </a:solidFill>
          <a:latin typeface="+mj-lt"/>
          <a:ea typeface="+mn-ea"/>
          <a:cs typeface="+mn-cs"/>
        </a:defRPr>
      </a:lvl1pPr>
      <a:lvl2pPr marL="179388" indent="-179388" algn="l" defTabSz="914400" rtl="0" eaLnBrk="1" latinLnBrk="0" hangingPunct="1">
        <a:spcBef>
          <a:spcPts val="1134"/>
        </a:spcBef>
        <a:spcAft>
          <a:spcPts val="0"/>
        </a:spcAft>
        <a:buClr>
          <a:schemeClr val="bg2"/>
        </a:buClr>
        <a:buFont typeface="Arial" pitchFamily="34" charset="0"/>
        <a:buChar char="•"/>
        <a:defRPr sz="2000" kern="1200" spc="-20" baseline="0">
          <a:solidFill>
            <a:schemeClr val="tx2"/>
          </a:solidFill>
          <a:latin typeface="+mj-lt"/>
          <a:ea typeface="+mn-ea"/>
          <a:cs typeface="+mn-cs"/>
        </a:defRPr>
      </a:lvl2pPr>
      <a:lvl3pPr marL="388938" indent="-158750"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3pPr>
      <a:lvl4pPr marL="612775" indent="-195263" algn="l" defTabSz="914400" rtl="0" eaLnBrk="1" latinLnBrk="0" hangingPunct="1">
        <a:spcBef>
          <a:spcPts val="567"/>
        </a:spcBef>
        <a:buClr>
          <a:schemeClr val="bg2"/>
        </a:buClr>
        <a:buFont typeface="Arial" pitchFamily="34" charset="0"/>
        <a:buChar char="•"/>
        <a:defRPr sz="1800" kern="1200" spc="-20" baseline="0">
          <a:solidFill>
            <a:schemeClr val="tx2"/>
          </a:solidFill>
          <a:latin typeface="+mj-lt"/>
          <a:ea typeface="+mn-ea"/>
          <a:cs typeface="+mn-cs"/>
        </a:defRPr>
      </a:lvl4pPr>
      <a:lvl5pPr marL="849313" indent="-187325"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9.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9738" y="1887957"/>
            <a:ext cx="5590948" cy="2621279"/>
          </a:xfrm>
        </p:spPr>
        <p:txBody>
          <a:bodyPr/>
          <a:lstStyle/>
          <a:p>
            <a:r>
              <a:rPr lang="en-GB" sz="2800" i="1" dirty="0" smtClean="0"/>
              <a:t>Laser-assisted </a:t>
            </a:r>
            <a:r>
              <a:rPr lang="en-GB" sz="2800" i="1" dirty="0" err="1" smtClean="0"/>
              <a:t>subepithelial</a:t>
            </a:r>
            <a:r>
              <a:rPr lang="en-GB" sz="2800" i="1" dirty="0" smtClean="0"/>
              <a:t> keratectomy (LASEK) versus photorefractive keratectomy (PRK) for correction of myopia</a:t>
            </a:r>
            <a:r>
              <a:rPr lang="en-GB" sz="2800" dirty="0" smtClean="0"/>
              <a:t/>
            </a:r>
            <a:br>
              <a:rPr lang="en-GB" sz="2800" dirty="0" smtClean="0"/>
            </a:br>
            <a:r>
              <a:rPr lang="sv-SE" sz="1600" dirty="0" smtClean="0"/>
              <a:t>Si-Yuan Li, Siyan Zhan, Si-Yuan Li, Ziao-Xia Peng, Jing Hu, Hua Andrew Law, Ning-Li Wang</a:t>
            </a:r>
            <a:br>
              <a:rPr lang="sv-SE" sz="1600" dirty="0" smtClean="0"/>
            </a:br>
            <a:r>
              <a:rPr lang="sv-SE" sz="1600" dirty="0" smtClean="0"/>
              <a:t>Issue 2, 2016</a:t>
            </a:r>
            <a:endParaRPr lang="en-GB" sz="2400" dirty="0"/>
          </a:p>
        </p:txBody>
      </p:sp>
      <p:sp>
        <p:nvSpPr>
          <p:cNvPr id="3" name="Subtitle 2"/>
          <p:cNvSpPr>
            <a:spLocks noGrp="1"/>
          </p:cNvSpPr>
          <p:nvPr>
            <p:ph type="subTitle" idx="1"/>
          </p:nvPr>
        </p:nvSpPr>
        <p:spPr>
          <a:xfrm>
            <a:off x="439738" y="4677453"/>
            <a:ext cx="4464000" cy="822600"/>
          </a:xfrm>
        </p:spPr>
        <p:txBody>
          <a:bodyPr/>
          <a:lstStyle/>
          <a:p>
            <a:r>
              <a:rPr lang="en-GB" dirty="0" smtClean="0"/>
              <a:t>A presentation to:</a:t>
            </a:r>
          </a:p>
          <a:p>
            <a:r>
              <a:rPr lang="en-GB" b="0" dirty="0" smtClean="0"/>
              <a:t>Meeting name</a:t>
            </a:r>
          </a:p>
          <a:p>
            <a:pPr lvl="1"/>
            <a:r>
              <a:rPr lang="en-GB" dirty="0" smtClean="0"/>
              <a:t>Date</a:t>
            </a:r>
            <a:endParaRPr lang="en-GB" dirty="0"/>
          </a:p>
        </p:txBody>
      </p:sp>
    </p:spTree>
    <p:extLst>
      <p:ext uri="{BB962C8B-B14F-4D97-AF65-F5344CB8AC3E}">
        <p14:creationId xmlns:p14="http://schemas.microsoft.com/office/powerpoint/2010/main" val="17727920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Table of Contents</a:t>
            </a:r>
            <a:endParaRPr lang="en-GB" dirty="0">
              <a:solidFill>
                <a:srgbClr val="00AAAA"/>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230891007"/>
              </p:ext>
            </p:extLst>
          </p:nvPr>
        </p:nvGraphicFramePr>
        <p:xfrm>
          <a:off x="444500" y="2282825"/>
          <a:ext cx="6134021" cy="2666190"/>
        </p:xfrm>
        <a:graphic>
          <a:graphicData uri="http://schemas.openxmlformats.org/drawingml/2006/table">
            <a:tbl>
              <a:tblPr firstRow="1" bandRow="1">
                <a:tableStyleId>{2D5ABB26-0587-4C30-8999-92F81FD0307C}</a:tableStyleId>
              </a:tblPr>
              <a:tblGrid>
                <a:gridCol w="277400"/>
                <a:gridCol w="5856621"/>
              </a:tblGrid>
              <a:tr h="444365">
                <a:tc>
                  <a:txBody>
                    <a:bodyPr/>
                    <a:lstStyle/>
                    <a:p>
                      <a:r>
                        <a:rPr lang="en-GB" sz="1400" b="1" dirty="0" smtClean="0">
                          <a:solidFill>
                            <a:schemeClr val="bg2"/>
                          </a:solidFill>
                          <a:latin typeface="+mj-lt"/>
                        </a:rPr>
                        <a:t>01</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Background</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02</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Types</a:t>
                      </a:r>
                      <a:r>
                        <a:rPr lang="en-GB" sz="1400" baseline="0" dirty="0" smtClean="0">
                          <a:solidFill>
                            <a:schemeClr val="tx2"/>
                          </a:solidFill>
                        </a:rPr>
                        <a:t> of studies</a:t>
                      </a:r>
                      <a:endParaRPr lang="en-GB" sz="1400" dirty="0" smtClean="0">
                        <a:solidFill>
                          <a:schemeClr val="tx2"/>
                        </a:solidFill>
                      </a:endParaRP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03</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Key results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04</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Tables (Risk of Bias/Forest Plots)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05</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Conclusions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06</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Acknowledgements</a:t>
                      </a:r>
                      <a:endParaRPr lang="en-GB" sz="1400" baseline="0" dirty="0" smtClean="0">
                        <a:solidFill>
                          <a:schemeClr val="tx2"/>
                        </a:solidFill>
                      </a:endParaRP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2028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01: Background</a:t>
            </a:r>
            <a:endParaRPr lang="en-GB" dirty="0">
              <a:solidFill>
                <a:srgbClr val="00AAAA"/>
              </a:solidFill>
            </a:endParaRPr>
          </a:p>
        </p:txBody>
      </p:sp>
      <p:sp>
        <p:nvSpPr>
          <p:cNvPr id="3" name="Content Placeholder 2"/>
          <p:cNvSpPr>
            <a:spLocks noGrp="1"/>
          </p:cNvSpPr>
          <p:nvPr>
            <p:ph idx="1"/>
          </p:nvPr>
        </p:nvSpPr>
        <p:spPr>
          <a:xfrm>
            <a:off x="439738" y="2275200"/>
            <a:ext cx="6838886" cy="3909600"/>
          </a:xfrm>
        </p:spPr>
        <p:txBody>
          <a:bodyPr/>
          <a:lstStyle/>
          <a:p>
            <a:pPr marL="342900" indent="-342900">
              <a:buFont typeface="Arial" panose="020B0604020202020204" pitchFamily="34" charset="0"/>
              <a:buChar char="•"/>
            </a:pPr>
            <a:r>
              <a:rPr lang="en-GB" dirty="0" smtClean="0"/>
              <a:t>Myopia (near-sightedness) </a:t>
            </a:r>
            <a:r>
              <a:rPr lang="en-GB" dirty="0" smtClean="0"/>
              <a:t>can be treated with spectacles or refractive procedures </a:t>
            </a:r>
          </a:p>
          <a:p>
            <a:pPr marL="342900" indent="-342900">
              <a:buFont typeface="Arial" panose="020B0604020202020204" pitchFamily="34" charset="0"/>
              <a:buChar char="•"/>
            </a:pPr>
            <a:r>
              <a:rPr lang="en-GB" dirty="0" smtClean="0"/>
              <a:t>LASEK – laser epithelial </a:t>
            </a:r>
            <a:r>
              <a:rPr lang="en-GB" dirty="0" err="1" smtClean="0"/>
              <a:t>keratomileusis</a:t>
            </a:r>
            <a:r>
              <a:rPr lang="en-GB" dirty="0" smtClean="0"/>
              <a:t> </a:t>
            </a:r>
          </a:p>
          <a:p>
            <a:pPr marL="342900" indent="-342900">
              <a:buFont typeface="Arial" panose="020B0604020202020204" pitchFamily="34" charset="0"/>
              <a:buChar char="•"/>
            </a:pPr>
            <a:r>
              <a:rPr lang="en-GB" dirty="0" smtClean="0"/>
              <a:t>PRK – photorefractive keratectomy </a:t>
            </a:r>
          </a:p>
          <a:p>
            <a:pPr marL="342900" indent="-342900">
              <a:buFont typeface="Arial" panose="020B0604020202020204" pitchFamily="34" charset="0"/>
              <a:buChar char="•"/>
            </a:pPr>
            <a:r>
              <a:rPr lang="en-GB" dirty="0" smtClean="0"/>
              <a:t>Objective: </a:t>
            </a:r>
          </a:p>
          <a:p>
            <a:pPr marL="522288" lvl="1" indent="-342900"/>
            <a:r>
              <a:rPr lang="en-US" dirty="0" smtClean="0"/>
              <a:t>“To </a:t>
            </a:r>
            <a:r>
              <a:rPr lang="en-US" dirty="0"/>
              <a:t>compare LASEK versus PRK for correction of myopia by evaluating their efficacy </a:t>
            </a:r>
            <a:r>
              <a:rPr lang="en-US"/>
              <a:t>and </a:t>
            </a:r>
            <a:r>
              <a:rPr lang="en-US" smtClean="0"/>
              <a:t>safety”</a:t>
            </a:r>
            <a:endParaRPr lang="en-GB" dirty="0"/>
          </a:p>
        </p:txBody>
      </p:sp>
    </p:spTree>
    <p:extLst>
      <p:ext uri="{BB962C8B-B14F-4D97-AF65-F5344CB8AC3E}">
        <p14:creationId xmlns:p14="http://schemas.microsoft.com/office/powerpoint/2010/main" val="3585056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02: Types of studies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pPr marL="0" lvl="1" indent="0">
              <a:buNone/>
            </a:pPr>
            <a:r>
              <a:rPr lang="en-GB" b="1" dirty="0" smtClean="0"/>
              <a:t>Participants</a:t>
            </a:r>
          </a:p>
          <a:p>
            <a:pPr marL="0" lvl="1" indent="0">
              <a:buNone/>
            </a:pPr>
            <a:r>
              <a:rPr lang="en-GB" dirty="0" smtClean="0"/>
              <a:t>11 randomized controlled trials, 428 participants</a:t>
            </a:r>
          </a:p>
          <a:p>
            <a:pPr marL="0" lvl="1" indent="0">
              <a:buNone/>
            </a:pPr>
            <a:endParaRPr lang="en-GB" dirty="0" smtClean="0"/>
          </a:p>
          <a:p>
            <a:pPr marL="0" lvl="1" indent="0">
              <a:buNone/>
            </a:pPr>
            <a:r>
              <a:rPr lang="en-GB" b="1" dirty="0" smtClean="0"/>
              <a:t>Interventions</a:t>
            </a:r>
          </a:p>
          <a:p>
            <a:pPr marL="457200" lvl="1" indent="-457200">
              <a:buAutoNum type="arabicPeriod"/>
            </a:pPr>
            <a:r>
              <a:rPr lang="en-GB" dirty="0" smtClean="0"/>
              <a:t>LASEK vs. PRK</a:t>
            </a:r>
          </a:p>
        </p:txBody>
      </p:sp>
    </p:spTree>
    <p:extLst>
      <p:ext uri="{BB962C8B-B14F-4D97-AF65-F5344CB8AC3E}">
        <p14:creationId xmlns:p14="http://schemas.microsoft.com/office/powerpoint/2010/main" val="2482325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03: Key results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r>
              <a:rPr lang="en-GB" dirty="0" smtClean="0"/>
              <a:t>“</a:t>
            </a:r>
            <a:r>
              <a:rPr lang="en-US" dirty="0"/>
              <a:t>The proportion of eyes with uncorrected visual acuity of 20/20 or better at 12-month follow-up was comparable in LASEK and PRK </a:t>
            </a:r>
            <a:r>
              <a:rPr lang="en-US" dirty="0" smtClean="0"/>
              <a:t>groups”</a:t>
            </a:r>
          </a:p>
          <a:p>
            <a:r>
              <a:rPr lang="en-US" dirty="0" smtClean="0"/>
              <a:t>	RR </a:t>
            </a:r>
            <a:r>
              <a:rPr lang="en-US" dirty="0"/>
              <a:t>0.98, </a:t>
            </a:r>
            <a:r>
              <a:rPr lang="en-US" dirty="0" smtClean="0"/>
              <a:t>95</a:t>
            </a:r>
            <a:r>
              <a:rPr lang="en-US" dirty="0"/>
              <a:t>% </a:t>
            </a:r>
            <a:r>
              <a:rPr lang="en-US" dirty="0" smtClean="0"/>
              <a:t>CI </a:t>
            </a:r>
            <a:r>
              <a:rPr lang="en-US" dirty="0"/>
              <a:t>0.92 to </a:t>
            </a:r>
            <a:r>
              <a:rPr lang="en-US" dirty="0" smtClean="0"/>
              <a:t>1.05</a:t>
            </a:r>
          </a:p>
          <a:p>
            <a:endParaRPr lang="en-US" dirty="0"/>
          </a:p>
          <a:p>
            <a:r>
              <a:rPr lang="en-US" dirty="0" smtClean="0"/>
              <a:t>“At </a:t>
            </a:r>
            <a:r>
              <a:rPr lang="en-US" dirty="0"/>
              <a:t>12 months post treatment, data from two trials suggest no difference or a possibly small effect in favor of PRK over LASEK for the proportion of eyes achieving ± 0.50 D of target </a:t>
            </a:r>
            <a:r>
              <a:rPr lang="en-US" dirty="0" smtClean="0"/>
              <a:t>refraction.”</a:t>
            </a:r>
          </a:p>
          <a:p>
            <a:r>
              <a:rPr lang="en-US" dirty="0" smtClean="0"/>
              <a:t>	</a:t>
            </a:r>
            <a:r>
              <a:rPr lang="pl-PL" dirty="0" smtClean="0"/>
              <a:t>RR </a:t>
            </a:r>
            <a:r>
              <a:rPr lang="pl-PL" dirty="0"/>
              <a:t>0.93, 95% CI 00.84 to 1.03</a:t>
            </a:r>
            <a:endParaRPr lang="en-GB" dirty="0"/>
          </a:p>
        </p:txBody>
      </p:sp>
    </p:spTree>
    <p:extLst>
      <p:ext uri="{BB962C8B-B14F-4D97-AF65-F5344CB8AC3E}">
        <p14:creationId xmlns:p14="http://schemas.microsoft.com/office/powerpoint/2010/main" val="38584753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04: Tables</a:t>
            </a:r>
            <a:endParaRPr lang="en-US" dirty="0"/>
          </a:p>
        </p:txBody>
      </p:sp>
      <p:pic>
        <p:nvPicPr>
          <p:cNvPr id="1026" name="Picture 2" descr="Fig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66766" y="199579"/>
            <a:ext cx="3086100" cy="63341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2504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05: Conclusions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pPr fontAlgn="base"/>
            <a:r>
              <a:rPr lang="en-US" dirty="0" smtClean="0"/>
              <a:t>“Uncertainty </a:t>
            </a:r>
            <a:r>
              <a:rPr lang="en-US" dirty="0"/>
              <a:t>surrounds differences in efficacy, accuracy, safety, and adverse effects between LASEK and PRK for eyes with low to moderate myopia. Future trials comparing LASEK versus PRK should follow reporting standards and follow correct analysis</a:t>
            </a:r>
            <a:r>
              <a:rPr lang="en-US" dirty="0" smtClean="0"/>
              <a:t>.”</a:t>
            </a:r>
            <a:r>
              <a:rPr lang="en-US" dirty="0"/>
              <a:t/>
            </a:r>
            <a:br>
              <a:rPr lang="en-US" dirty="0"/>
            </a:br>
            <a:endParaRPr lang="en-GB" dirty="0"/>
          </a:p>
        </p:txBody>
      </p:sp>
    </p:spTree>
    <p:extLst>
      <p:ext uri="{BB962C8B-B14F-4D97-AF65-F5344CB8AC3E}">
        <p14:creationId xmlns:p14="http://schemas.microsoft.com/office/powerpoint/2010/main" val="28319483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solidFill>
                  <a:srgbClr val="00AAAA"/>
                </a:solidFill>
              </a:rPr>
              <a:t>06: </a:t>
            </a:r>
            <a:r>
              <a:rPr lang="en-GB" dirty="0">
                <a:solidFill>
                  <a:srgbClr val="00AAAA"/>
                </a:solidFill>
              </a:rPr>
              <a:t>Acknowledgements</a:t>
            </a:r>
          </a:p>
        </p:txBody>
      </p:sp>
      <p:sp>
        <p:nvSpPr>
          <p:cNvPr id="3" name="Content Placeholder 2"/>
          <p:cNvSpPr>
            <a:spLocks noGrp="1"/>
          </p:cNvSpPr>
          <p:nvPr>
            <p:ph idx="1"/>
          </p:nvPr>
        </p:nvSpPr>
        <p:spPr>
          <a:xfrm>
            <a:off x="439737" y="2275200"/>
            <a:ext cx="7387092" cy="3909600"/>
          </a:xfrm>
        </p:spPr>
        <p:txBody>
          <a:bodyPr/>
          <a:lstStyle/>
          <a:p>
            <a:pPr marL="342900" indent="-342900">
              <a:buFont typeface="Arial" panose="020B0604020202020204" pitchFamily="34" charset="0"/>
              <a:buChar char="•"/>
            </a:pPr>
            <a:r>
              <a:rPr lang="en-US" dirty="0"/>
              <a:t>Cochrane Eyes and Vision US Satellite, funded by the National Eye Institute, National Institutes of </a:t>
            </a:r>
            <a:r>
              <a:rPr lang="en-US" dirty="0" smtClean="0"/>
              <a:t>Health</a:t>
            </a:r>
          </a:p>
          <a:p>
            <a:pPr marL="342900" indent="-342900">
              <a:buFont typeface="Arial" panose="020B0604020202020204" pitchFamily="34" charset="0"/>
              <a:buChar char="•"/>
            </a:pPr>
            <a:r>
              <a:rPr lang="en-US" dirty="0" smtClean="0"/>
              <a:t>Cochrane Eyes and Vision Editorial Base</a:t>
            </a:r>
            <a:r>
              <a:rPr lang="en-US" dirty="0"/>
              <a:t>, funded by </a:t>
            </a:r>
            <a:r>
              <a:rPr lang="en-US" dirty="0" smtClean="0"/>
              <a:t>the UK National </a:t>
            </a:r>
            <a:r>
              <a:rPr lang="en-US" dirty="0"/>
              <a:t>Health Service </a:t>
            </a:r>
            <a:r>
              <a:rPr lang="en-US" dirty="0" smtClean="0"/>
              <a:t>Research </a:t>
            </a:r>
            <a:r>
              <a:rPr lang="en-US" dirty="0"/>
              <a:t>and </a:t>
            </a:r>
            <a:r>
              <a:rPr lang="en-US" dirty="0" smtClean="0"/>
              <a:t>Development </a:t>
            </a:r>
            <a:r>
              <a:rPr lang="en-US" dirty="0" err="1" smtClean="0"/>
              <a:t>Programme</a:t>
            </a:r>
            <a:endParaRPr lang="en-US" dirty="0" smtClean="0"/>
          </a:p>
          <a:p>
            <a:pPr marL="342900" indent="-342900">
              <a:buFont typeface="Arial" panose="020B0604020202020204" pitchFamily="34" charset="0"/>
              <a:buChar char="•"/>
            </a:pPr>
            <a:r>
              <a:rPr lang="sv-SE" dirty="0"/>
              <a:t>Si-Yuan Li, Siyan Zhan, Si-Yuan Li, Ziao-Xia Peng, Jing Hu, Hua Andrew Law, Ning-Li Wang</a:t>
            </a:r>
            <a:br>
              <a:rPr lang="sv-SE" dirty="0"/>
            </a:br>
            <a:endParaRPr lang="en-US" dirty="0"/>
          </a:p>
          <a:p>
            <a:r>
              <a:rPr lang="sv-SE" b="1" dirty="0" smtClean="0"/>
              <a:t>Review citation</a:t>
            </a:r>
          </a:p>
          <a:p>
            <a:r>
              <a:rPr lang="en-US" u="sng" dirty="0"/>
              <a:t>Laser-assisted </a:t>
            </a:r>
            <a:r>
              <a:rPr lang="en-US" u="sng" dirty="0" err="1"/>
              <a:t>subepithelial</a:t>
            </a:r>
            <a:r>
              <a:rPr lang="en-US" u="sng" dirty="0"/>
              <a:t> keratectomy (LASEK) versus photorefractive keratectomy (PRK) for correction of myopia. Cochrane Database of Systematic Reviews 2016, Issue 2. Art. No.: CD009799. DOI: </a:t>
            </a:r>
            <a:r>
              <a:rPr lang="en-US" u="sng" dirty="0" smtClean="0"/>
              <a:t>10.1002/14651858.CD009799.pub2</a:t>
            </a:r>
            <a:endParaRPr lang="sv-SE" b="1" u="sng" dirty="0" smtClean="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42420" y="280431"/>
            <a:ext cx="1182813" cy="874787"/>
          </a:xfrm>
          <a:prstGeom prst="rect">
            <a:avLst/>
          </a:prstGeom>
        </p:spPr>
      </p:pic>
      <p:pic>
        <p:nvPicPr>
          <p:cNvPr id="7" name="Picture 1" descr="nei_logo"/>
          <p:cNvPicPr>
            <a:picLocks noChangeAspect="1" noChangeArrowheads="1"/>
          </p:cNvPicPr>
          <p:nvPr/>
        </p:nvPicPr>
        <p:blipFill>
          <a:blip r:embed="rId4" cstate="print"/>
          <a:srcRect/>
          <a:stretch>
            <a:fillRect/>
          </a:stretch>
        </p:blipFill>
        <p:spPr bwMode="auto">
          <a:xfrm>
            <a:off x="5374765" y="280430"/>
            <a:ext cx="1528110" cy="874788"/>
          </a:xfrm>
          <a:prstGeom prst="rect">
            <a:avLst/>
          </a:prstGeom>
          <a:noFill/>
          <a:ln w="9525">
            <a:noFill/>
            <a:miter lim="800000"/>
            <a:headEnd/>
            <a:tailEnd/>
          </a:ln>
        </p:spPr>
      </p:pic>
    </p:spTree>
    <p:extLst>
      <p:ext uri="{BB962C8B-B14F-4D97-AF65-F5344CB8AC3E}">
        <p14:creationId xmlns:p14="http://schemas.microsoft.com/office/powerpoint/2010/main" val="3949406227"/>
      </p:ext>
    </p:extLst>
  </p:cSld>
  <p:clrMapOvr>
    <a:masterClrMapping/>
  </p:clrMapOvr>
  <p:timing>
    <p:tnLst>
      <p:par>
        <p:cTn id="1" dur="indefinite" restart="never" nodeType="tmRoot"/>
      </p:par>
    </p:tnLst>
  </p:timing>
</p:sld>
</file>

<file path=ppt/theme/theme1.xml><?xml version="1.0" encoding="utf-8"?>
<a:theme xmlns:a="http://schemas.openxmlformats.org/drawingml/2006/main" name="CEVG_Branded_PPT_Template">
  <a:themeElements>
    <a:clrScheme name="Cochrane teal">
      <a:dk1>
        <a:srgbClr val="000000"/>
      </a:dk1>
      <a:lt1>
        <a:srgbClr val="FFFFFF"/>
      </a:lt1>
      <a:dk2>
        <a:srgbClr val="002D64"/>
      </a:dk2>
      <a:lt2>
        <a:srgbClr val="00AAAA"/>
      </a:lt2>
      <a:accent1>
        <a:srgbClr val="002D64"/>
      </a:accent1>
      <a:accent2>
        <a:srgbClr val="00AAAA"/>
      </a:accent2>
      <a:accent3>
        <a:srgbClr val="696969"/>
      </a:accent3>
      <a:accent4>
        <a:srgbClr val="999999"/>
      </a:accent4>
      <a:accent5>
        <a:srgbClr val="CCCCCC"/>
      </a:accent5>
      <a:accent6>
        <a:srgbClr val="E6E6E6"/>
      </a:accent6>
      <a:hlink>
        <a:srgbClr val="002D64"/>
      </a:hlink>
      <a:folHlink>
        <a:srgbClr val="002D64"/>
      </a:folHlink>
    </a:clrScheme>
    <a:fontScheme name="Cochrane">
      <a:majorFont>
        <a:latin typeface="Source Sans Pro"/>
        <a:ea typeface=""/>
        <a:cs typeface=""/>
      </a:majorFont>
      <a:minorFont>
        <a:latin typeface="Source Sans Pro Semi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EVG_Branded_PPT_Template" id="{2CF02060-34C0-4EB9-9B0E-5DFA36141274}" vid="{F6CDF083-06D5-45CC-AEC5-A8B4676F01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CEVG_Branded_PPT_Template</Template>
  <TotalTime>227</TotalTime>
  <Words>250</Words>
  <Application>Microsoft Office PowerPoint</Application>
  <PresentationFormat>On-screen Show (4:3)</PresentationFormat>
  <Paragraphs>51</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Source Sans Pro</vt:lpstr>
      <vt:lpstr>Source Sans Pro Semibold</vt:lpstr>
      <vt:lpstr>CEVG_Branded_PPT_Template</vt:lpstr>
      <vt:lpstr>Laser-assisted subepithelial keratectomy (LASEK) versus photorefractive keratectomy (PRK) for correction of myopia Si-Yuan Li, Siyan Zhan, Si-Yuan Li, Ziao-Xia Peng, Jing Hu, Hua Andrew Law, Ning-Li Wang Issue 2, 2016</vt:lpstr>
      <vt:lpstr>Table of Contents</vt:lpstr>
      <vt:lpstr>01: Background</vt:lpstr>
      <vt:lpstr>02: Types of studies</vt:lpstr>
      <vt:lpstr>03: Key results</vt:lpstr>
      <vt:lpstr>04: Tables</vt:lpstr>
      <vt:lpstr>05: Conclusions</vt:lpstr>
      <vt:lpstr>06: Acknowledgements</vt:lpstr>
    </vt:vector>
  </TitlesOfParts>
  <Company>Johns Hopkins School of Public Health</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on two lines maximum</dc:title>
  <dc:creator>64bit</dc:creator>
  <cp:lastModifiedBy>Money, Sarah</cp:lastModifiedBy>
  <cp:revision>26</cp:revision>
  <cp:lastPrinted>2016-02-03T18:10:19Z</cp:lastPrinted>
  <dcterms:created xsi:type="dcterms:W3CDTF">2016-01-08T19:44:44Z</dcterms:created>
  <dcterms:modified xsi:type="dcterms:W3CDTF">2017-06-05T21:02:01Z</dcterms:modified>
</cp:coreProperties>
</file>