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63" r:id="rId3"/>
    <p:sldId id="264" r:id="rId4"/>
    <p:sldId id="265" r:id="rId5"/>
    <p:sldId id="276" r:id="rId6"/>
    <p:sldId id="277" r:id="rId7"/>
    <p:sldId id="278" r:id="rId8"/>
    <p:sldId id="279" r:id="rId9"/>
    <p:sldId id="274" r:id="rId10"/>
    <p:sldId id="275"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928" userDrawn="1">
          <p15:clr>
            <a:srgbClr val="A4A3A4"/>
          </p15:clr>
        </p15:guide>
        <p15:guide id="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9" autoAdjust="0"/>
    <p:restoredTop sz="99819" autoAdjust="0"/>
  </p:normalViewPr>
  <p:slideViewPr>
    <p:cSldViewPr snapToGrid="0" showGuides="1">
      <p:cViewPr varScale="1">
        <p:scale>
          <a:sx n="75" d="100"/>
          <a:sy n="75" d="100"/>
        </p:scale>
        <p:origin x="60" y="318"/>
      </p:cViewPr>
      <p:guideLst>
        <p:guide orient="horz"/>
        <p:guide/>
      </p:guideLst>
    </p:cSldViewPr>
  </p:slideViewPr>
  <p:notesTextViewPr>
    <p:cViewPr>
      <p:scale>
        <a:sx n="1" d="1"/>
        <a:sy n="1" d="1"/>
      </p:scale>
      <p:origin x="0" y="0"/>
    </p:cViewPr>
  </p:notesTextViewPr>
  <p:notesViewPr>
    <p:cSldViewPr snapToGrid="0" showGuides="1">
      <p:cViewPr varScale="1">
        <p:scale>
          <a:sx n="99" d="100"/>
          <a:sy n="99" d="100"/>
        </p:scale>
        <p:origin x="-3492" y="-96"/>
      </p:cViewPr>
      <p:guideLst>
        <p:guide orient="horz" pos="2928"/>
        <p:guide/>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905315E-2112-4077-9ABB-00B2122D5DF1}" type="datetimeFigureOut">
              <a:rPr lang="en-US" smtClean="0"/>
              <a:t>7/27/2017</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952E473-AF25-45EF-8768-FA17C1F5FA34}" type="slidenum">
              <a:rPr lang="en-US" smtClean="0"/>
              <a:t>‹#›</a:t>
            </a:fld>
            <a:endParaRPr lang="en-US"/>
          </a:p>
        </p:txBody>
      </p:sp>
    </p:spTree>
    <p:extLst>
      <p:ext uri="{BB962C8B-B14F-4D97-AF65-F5344CB8AC3E}">
        <p14:creationId xmlns:p14="http://schemas.microsoft.com/office/powerpoint/2010/main" val="3373373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GB" dirty="0"/>
          </a:p>
        </p:txBody>
      </p:sp>
      <p:sp>
        <p:nvSpPr>
          <p:cNvPr id="5" name="Notes Placeholder 4"/>
          <p:cNvSpPr>
            <a:spLocks noGrp="1"/>
          </p:cNvSpPr>
          <p:nvPr>
            <p:ph type="body" sz="quarter" idx="3"/>
          </p:nvPr>
        </p:nvSpPr>
        <p:spPr>
          <a:xfrm>
            <a:off x="1149739" y="4415790"/>
            <a:ext cx="4710923"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6"/>
          <p:cNvSpPr>
            <a:spLocks noGrp="1"/>
          </p:cNvSpPr>
          <p:nvPr>
            <p:ph type="sldNum" sz="quarter" idx="5"/>
          </p:nvPr>
        </p:nvSpPr>
        <p:spPr>
          <a:xfrm>
            <a:off x="6156718" y="8831580"/>
            <a:ext cx="853682" cy="464820"/>
          </a:xfrm>
          <a:prstGeom prst="rect">
            <a:avLst/>
          </a:prstGeom>
        </p:spPr>
        <p:txBody>
          <a:bodyPr vert="horz" lIns="93177" tIns="46589" rIns="93177" bIns="46589" rtlCol="0" anchor="b"/>
          <a:lstStyle>
            <a:lvl1pPr algn="r">
              <a:defRPr sz="1200">
                <a:latin typeface="Source Sans Pro"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ource Sans Pro"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Source Sans Pro"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Source Sans Pro"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Source Sans Pro"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Source Sans Pro"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a:t>
            </a:fld>
            <a:endParaRPr lang="en-GB" dirty="0"/>
          </a:p>
        </p:txBody>
      </p:sp>
    </p:spTree>
    <p:extLst>
      <p:ext uri="{BB962C8B-B14F-4D97-AF65-F5344CB8AC3E}">
        <p14:creationId xmlns:p14="http://schemas.microsoft.com/office/powerpoint/2010/main" val="321513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2</a:t>
            </a:fld>
            <a:endParaRPr lang="en-GB" dirty="0"/>
          </a:p>
        </p:txBody>
      </p:sp>
    </p:spTree>
    <p:extLst>
      <p:ext uri="{BB962C8B-B14F-4D97-AF65-F5344CB8AC3E}">
        <p14:creationId xmlns:p14="http://schemas.microsoft.com/office/powerpoint/2010/main" val="33554119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3</a:t>
            </a:fld>
            <a:endParaRPr lang="en-GB" dirty="0"/>
          </a:p>
        </p:txBody>
      </p:sp>
    </p:spTree>
    <p:extLst>
      <p:ext uri="{BB962C8B-B14F-4D97-AF65-F5344CB8AC3E}">
        <p14:creationId xmlns:p14="http://schemas.microsoft.com/office/powerpoint/2010/main" val="329128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4</a:t>
            </a:fld>
            <a:endParaRPr lang="en-GB" dirty="0"/>
          </a:p>
        </p:txBody>
      </p:sp>
    </p:spTree>
    <p:extLst>
      <p:ext uri="{BB962C8B-B14F-4D97-AF65-F5344CB8AC3E}">
        <p14:creationId xmlns:p14="http://schemas.microsoft.com/office/powerpoint/2010/main" val="1773174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5</a:t>
            </a:fld>
            <a:endParaRPr lang="en-GB" dirty="0"/>
          </a:p>
        </p:txBody>
      </p:sp>
    </p:spTree>
    <p:extLst>
      <p:ext uri="{BB962C8B-B14F-4D97-AF65-F5344CB8AC3E}">
        <p14:creationId xmlns:p14="http://schemas.microsoft.com/office/powerpoint/2010/main" val="1299903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6</a:t>
            </a:fld>
            <a:endParaRPr lang="en-GB" dirty="0"/>
          </a:p>
        </p:txBody>
      </p:sp>
    </p:spTree>
    <p:extLst>
      <p:ext uri="{BB962C8B-B14F-4D97-AF65-F5344CB8AC3E}">
        <p14:creationId xmlns:p14="http://schemas.microsoft.com/office/powerpoint/2010/main" val="3913870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7</a:t>
            </a:fld>
            <a:endParaRPr lang="en-GB" dirty="0"/>
          </a:p>
        </p:txBody>
      </p:sp>
    </p:spTree>
    <p:extLst>
      <p:ext uri="{BB962C8B-B14F-4D97-AF65-F5344CB8AC3E}">
        <p14:creationId xmlns:p14="http://schemas.microsoft.com/office/powerpoint/2010/main" val="1624584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9</a:t>
            </a:fld>
            <a:endParaRPr lang="en-GB" dirty="0"/>
          </a:p>
        </p:txBody>
      </p:sp>
    </p:spTree>
    <p:extLst>
      <p:ext uri="{BB962C8B-B14F-4D97-AF65-F5344CB8AC3E}">
        <p14:creationId xmlns:p14="http://schemas.microsoft.com/office/powerpoint/2010/main" val="33809137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10</a:t>
            </a:fld>
            <a:endParaRPr lang="en-GB" dirty="0"/>
          </a:p>
        </p:txBody>
      </p:sp>
    </p:spTree>
    <p:extLst>
      <p:ext uri="{BB962C8B-B14F-4D97-AF65-F5344CB8AC3E}">
        <p14:creationId xmlns:p14="http://schemas.microsoft.com/office/powerpoint/2010/main" val="33571560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
        <p:nvSpPr>
          <p:cNvPr id="9" name="Rectangle 8"/>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4" name="Picture Placeholder 6"/>
          <p:cNvSpPr>
            <a:spLocks noGrp="1"/>
          </p:cNvSpPr>
          <p:nvPr>
            <p:ph type="pic" sz="quarter" idx="10" hasCustomPrompt="1"/>
          </p:nvPr>
        </p:nvSpPr>
        <p:spPr>
          <a:xfrm>
            <a:off x="439738" y="2232000"/>
            <a:ext cx="6156000" cy="3816000"/>
          </a:xfrm>
          <a:solidFill>
            <a:schemeClr val="accent5"/>
          </a:solidFill>
        </p:spPr>
        <p:txBody>
          <a:bodyPr lIns="216000" tIns="108000"/>
          <a:lstStyle>
            <a:lvl1pPr marL="0" indent="0">
              <a:defRPr>
                <a:solidFill>
                  <a:schemeClr val="bg1"/>
                </a:solidFill>
                <a:latin typeface="+mn-lt"/>
              </a:defRPr>
            </a:lvl1pPr>
          </a:lstStyle>
          <a:p>
            <a:r>
              <a:rPr lang="en-GB" dirty="0" smtClean="0"/>
              <a:t>Insert image here</a:t>
            </a:r>
            <a:endParaRPr lang="en-GB" dirty="0"/>
          </a:p>
        </p:txBody>
      </p:sp>
      <p:sp>
        <p:nvSpPr>
          <p:cNvPr id="6"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smtClean="0"/>
              <a:t>Click to edit Master text styles</a:t>
            </a:r>
          </a:p>
        </p:txBody>
      </p:sp>
    </p:spTree>
    <p:extLst>
      <p:ext uri="{BB962C8B-B14F-4D97-AF65-F5344CB8AC3E}">
        <p14:creationId xmlns:p14="http://schemas.microsoft.com/office/powerpoint/2010/main" val="400545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able Title">
    <p:spTree>
      <p:nvGrpSpPr>
        <p:cNvPr id="1" name=""/>
        <p:cNvGrpSpPr/>
        <p:nvPr/>
      </p:nvGrpSpPr>
      <p:grpSpPr>
        <a:xfrm>
          <a:off x="0" y="0"/>
          <a:ext cx="0" cy="0"/>
          <a:chOff x="0" y="0"/>
          <a:chExt cx="0" cy="0"/>
        </a:xfrm>
      </p:grpSpPr>
      <p:sp>
        <p:nvSpPr>
          <p:cNvPr id="2" name="Title 1"/>
          <p:cNvSpPr>
            <a:spLocks noGrp="1"/>
          </p:cNvSpPr>
          <p:nvPr>
            <p:ph type="title"/>
          </p:nvPr>
        </p:nvSpPr>
        <p:spPr>
          <a:xfrm>
            <a:off x="439738" y="1202400"/>
            <a:ext cx="6120000" cy="460800"/>
          </a:xfrm>
        </p:spPr>
        <p:txBody>
          <a:bodyPr anchor="t" anchorCtr="0"/>
          <a:lstStyle>
            <a:lvl1pPr>
              <a:defRPr sz="2000"/>
            </a:lvl1pPr>
          </a:lstStyle>
          <a:p>
            <a:r>
              <a:rPr lang="en-US" smtClean="0"/>
              <a:t>Click to edit Master title style</a:t>
            </a:r>
            <a:endParaRPr lang="en-GB" dirty="0"/>
          </a:p>
        </p:txBody>
      </p:sp>
      <p:sp>
        <p:nvSpPr>
          <p:cNvPr id="8"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smtClean="0"/>
              <a:t>Click to edit Master text styles</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977200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757743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9144000" cy="6858000"/>
          </a:xfrm>
          <a:solidFill>
            <a:schemeClr val="accent5"/>
          </a:solidFill>
        </p:spPr>
        <p:txBody>
          <a:bodyPr lIns="432000" tIns="324000"/>
          <a:lstStyle>
            <a:lvl1pPr marL="0" indent="0">
              <a:defRPr>
                <a:solidFill>
                  <a:schemeClr val="bg1"/>
                </a:solidFill>
                <a:latin typeface="+mn-lt"/>
              </a:defRPr>
            </a:lvl1pPr>
          </a:lstStyle>
          <a:p>
            <a:r>
              <a:rPr lang="en-GB" dirty="0" smtClean="0"/>
              <a:t>Insert image here</a:t>
            </a:r>
            <a:endParaRPr lang="en-GB" dirty="0"/>
          </a:p>
        </p:txBody>
      </p:sp>
    </p:spTree>
    <p:extLst>
      <p:ext uri="{BB962C8B-B14F-4D97-AF65-F5344CB8AC3E}">
        <p14:creationId xmlns:p14="http://schemas.microsoft.com/office/powerpoint/2010/main" val="1671985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vider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2849400"/>
            <a:ext cx="4192587" cy="20826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smtClean="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
        <p:nvSpPr>
          <p:cNvPr id="8" name="Rectangle 7"/>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473465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vider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2849400"/>
            <a:ext cx="4192587" cy="21978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8" name="Rectangle 7"/>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11897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344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9" name="Rectangle 8"/>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44723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sp>
        <p:nvSpPr>
          <p:cNvPr id="6" name="Rectangle 5"/>
          <p:cNvSpPr/>
          <p:nvPr userDrawn="1"/>
        </p:nvSpPr>
        <p:spPr>
          <a:xfrm>
            <a:off x="3924000" y="0"/>
            <a:ext cx="5220000" cy="6858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4608000" y="1964825"/>
            <a:ext cx="4356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608000" y="3835800"/>
            <a:ext cx="4046400" cy="822600"/>
          </a:xfrm>
        </p:spPr>
        <p:txBody>
          <a:bodyPr/>
          <a:lstStyle>
            <a:lvl1pPr marL="0" indent="0" algn="l">
              <a:lnSpc>
                <a:spcPts val="1900"/>
              </a:lnSpc>
              <a:spcBef>
                <a:spcPts val="0"/>
              </a:spcBef>
              <a:buNone/>
              <a:defRPr sz="1800" b="1">
                <a:solidFill>
                  <a:schemeClr val="bg1"/>
                </a:solidFill>
                <a:latin typeface="+mj-lt"/>
              </a:defRPr>
            </a:lvl1pPr>
            <a:lvl2pPr marL="3175" indent="0" algn="l">
              <a:lnSpc>
                <a:spcPts val="1900"/>
              </a:lnSpc>
              <a:spcBef>
                <a:spcPts val="0"/>
              </a:spcBef>
              <a:buNone/>
              <a:defRPr sz="1800">
                <a:solidFill>
                  <a:schemeClr val="bg1"/>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t="11808" b="16524"/>
          <a:stretch/>
        </p:blipFill>
        <p:spPr>
          <a:xfrm>
            <a:off x="2073686" y="0"/>
            <a:ext cx="2777113" cy="6858000"/>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30435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v4">
    <p:spTree>
      <p:nvGrpSpPr>
        <p:cNvPr id="1" name=""/>
        <p:cNvGrpSpPr/>
        <p:nvPr/>
      </p:nvGrpSpPr>
      <p:grpSpPr>
        <a:xfrm>
          <a:off x="0" y="0"/>
          <a:ext cx="0" cy="0"/>
          <a:chOff x="0" y="0"/>
          <a:chExt cx="0" cy="0"/>
        </a:xfrm>
      </p:grpSpPr>
      <p:sp>
        <p:nvSpPr>
          <p:cNvPr id="2" name="Title 1"/>
          <p:cNvSpPr>
            <a:spLocks noGrp="1"/>
          </p:cNvSpPr>
          <p:nvPr>
            <p:ph type="ctrTitle"/>
          </p:nvPr>
        </p:nvSpPr>
        <p:spPr>
          <a:xfrm>
            <a:off x="439738" y="356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47286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26585" y="0"/>
            <a:ext cx="4282440" cy="6858000"/>
          </a:xfrm>
          <a:prstGeom prst="rect">
            <a:avLst/>
          </a:prstGeom>
        </p:spPr>
      </p:pic>
      <p:sp>
        <p:nvSpPr>
          <p:cNvPr id="9" name="Rectangle 8"/>
          <p:cNvSpPr/>
          <p:nvPr userDrawn="1"/>
        </p:nvSpPr>
        <p:spPr>
          <a:xfrm rot="18931217">
            <a:off x="6263551" y="5488794"/>
            <a:ext cx="838473" cy="838473"/>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62071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439738" y="1295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5428800" y="14094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08304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with Small Image">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699225"/>
            <a:ext cx="4117862"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958200"/>
            <a:ext cx="4117862"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37863"/>
          <a:stretch/>
        </p:blipFill>
        <p:spPr>
          <a:xfrm>
            <a:off x="5534025" y="0"/>
            <a:ext cx="3120980" cy="6858000"/>
          </a:xfrm>
          <a:prstGeom prst="rect">
            <a:avLst/>
          </a:prstGeom>
        </p:spPr>
      </p:pic>
      <p:sp>
        <p:nvSpPr>
          <p:cNvPr id="7" name="Picture Placeholder 6"/>
          <p:cNvSpPr>
            <a:spLocks noGrp="1"/>
          </p:cNvSpPr>
          <p:nvPr>
            <p:ph type="pic" sz="quarter" idx="10" hasCustomPrompt="1"/>
          </p:nvPr>
        </p:nvSpPr>
        <p:spPr>
          <a:xfrm>
            <a:off x="4644000" y="1324800"/>
            <a:ext cx="4500000" cy="3384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3089529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v2">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439738" y="3419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46278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64830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6105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9738" y="1317600"/>
            <a:ext cx="6120000" cy="632838"/>
          </a:xfrm>
          <a:prstGeom prst="rect">
            <a:avLst/>
          </a:prstGeom>
        </p:spPr>
        <p:txBody>
          <a:bodyPr vert="horz" lIns="0" tIns="0" rIns="0" bIns="0" rtlCol="0" anchor="b" anchorCtr="0">
            <a:noAutofit/>
          </a:bodyPr>
          <a:lstStyle/>
          <a:p>
            <a:r>
              <a:rPr lang="en-US" smtClean="0"/>
              <a:t>Click to edit Master title style</a:t>
            </a:r>
            <a:endParaRPr lang="en-GB" dirty="0"/>
          </a:p>
        </p:txBody>
      </p:sp>
      <p:sp>
        <p:nvSpPr>
          <p:cNvPr id="3" name="Text Placeholder 2"/>
          <p:cNvSpPr>
            <a:spLocks noGrp="1"/>
          </p:cNvSpPr>
          <p:nvPr>
            <p:ph type="body" idx="1"/>
          </p:nvPr>
        </p:nvSpPr>
        <p:spPr>
          <a:xfrm>
            <a:off x="439738" y="2275200"/>
            <a:ext cx="6120000" cy="3909600"/>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pic>
        <p:nvPicPr>
          <p:cNvPr id="7" name="Picture 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pic>
        <p:nvPicPr>
          <p:cNvPr id="4" name="Picture 3"/>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439738" y="502920"/>
            <a:ext cx="2075487" cy="566928"/>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61" r:id="rId5"/>
    <p:sldLayoutId id="2147483662" r:id="rId6"/>
    <p:sldLayoutId id="2147483663" r:id="rId7"/>
    <p:sldLayoutId id="2147483650" r:id="rId8"/>
    <p:sldLayoutId id="2147483656" r:id="rId9"/>
    <p:sldLayoutId id="2147483664" r:id="rId10"/>
    <p:sldLayoutId id="2147483657" r:id="rId11"/>
    <p:sldLayoutId id="2147483654" r:id="rId12"/>
    <p:sldLayoutId id="2147483665" r:id="rId13"/>
    <p:sldLayoutId id="2147483666" r:id="rId14"/>
    <p:sldLayoutId id="2147483667" r:id="rId15"/>
    <p:sldLayoutId id="2147483655" r:id="rId16"/>
  </p:sldLayoutIdLst>
  <p:txStyles>
    <p:titleStyle>
      <a:lvl1pPr algn="l" defTabSz="914400" rtl="0" eaLnBrk="1" latinLnBrk="0" hangingPunct="1">
        <a:spcBef>
          <a:spcPct val="0"/>
        </a:spcBef>
        <a:buNone/>
        <a:defRPr sz="3600" b="1" kern="1200" spc="-40" baseline="0">
          <a:solidFill>
            <a:schemeClr val="bg2"/>
          </a:solidFill>
          <a:latin typeface="+mj-lt"/>
          <a:ea typeface="+mj-ea"/>
          <a:cs typeface="+mj-cs"/>
        </a:defRPr>
      </a:lvl1pPr>
    </p:titleStyle>
    <p:bodyStyle>
      <a:lvl1pPr marL="0" indent="0" algn="l" defTabSz="914400" rtl="0" eaLnBrk="1" latinLnBrk="0" hangingPunct="1">
        <a:spcBef>
          <a:spcPts val="1134"/>
        </a:spcBef>
        <a:spcAft>
          <a:spcPts val="0"/>
        </a:spcAft>
        <a:buClr>
          <a:schemeClr val="bg2"/>
        </a:buClr>
        <a:buFont typeface="Arial" pitchFamily="34" charset="0"/>
        <a:buNone/>
        <a:defRPr sz="2000" kern="1200" spc="-20" baseline="0">
          <a:solidFill>
            <a:schemeClr val="tx2"/>
          </a:solidFill>
          <a:latin typeface="+mj-lt"/>
          <a:ea typeface="+mn-ea"/>
          <a:cs typeface="+mn-cs"/>
        </a:defRPr>
      </a:lvl1pPr>
      <a:lvl2pPr marL="179388" indent="-179388" algn="l" defTabSz="914400" rtl="0" eaLnBrk="1" latinLnBrk="0" hangingPunct="1">
        <a:spcBef>
          <a:spcPts val="1134"/>
        </a:spcBef>
        <a:spcAft>
          <a:spcPts val="0"/>
        </a:spcAft>
        <a:buClr>
          <a:schemeClr val="bg2"/>
        </a:buClr>
        <a:buFont typeface="Arial" pitchFamily="34" charset="0"/>
        <a:buChar char="•"/>
        <a:defRPr sz="2000" kern="1200" spc="-20" baseline="0">
          <a:solidFill>
            <a:schemeClr val="tx2"/>
          </a:solidFill>
          <a:latin typeface="+mj-lt"/>
          <a:ea typeface="+mn-ea"/>
          <a:cs typeface="+mn-cs"/>
        </a:defRPr>
      </a:lvl2pPr>
      <a:lvl3pPr marL="388938" indent="-158750"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3pPr>
      <a:lvl4pPr marL="612775" indent="-195263" algn="l" defTabSz="914400" rtl="0" eaLnBrk="1" latinLnBrk="0" hangingPunct="1">
        <a:spcBef>
          <a:spcPts val="567"/>
        </a:spcBef>
        <a:buClr>
          <a:schemeClr val="bg2"/>
        </a:buClr>
        <a:buFont typeface="Arial" pitchFamily="34" charset="0"/>
        <a:buChar char="•"/>
        <a:defRPr sz="1800" kern="1200" spc="-20" baseline="0">
          <a:solidFill>
            <a:schemeClr val="tx2"/>
          </a:solidFill>
          <a:latin typeface="+mj-lt"/>
          <a:ea typeface="+mn-ea"/>
          <a:cs typeface="+mn-cs"/>
        </a:defRPr>
      </a:lvl4pPr>
      <a:lvl5pPr marL="849313" indent="-187325"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9.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9738" y="1233049"/>
            <a:ext cx="5590948" cy="2621279"/>
          </a:xfrm>
        </p:spPr>
        <p:txBody>
          <a:bodyPr/>
          <a:lstStyle/>
          <a:p>
            <a:pPr>
              <a:lnSpc>
                <a:spcPct val="100000"/>
              </a:lnSpc>
            </a:pPr>
            <a:r>
              <a:rPr lang="en-GB" sz="2800" i="1" dirty="0" smtClean="0"/>
              <a:t>Endothelial </a:t>
            </a:r>
            <a:r>
              <a:rPr lang="en-GB" sz="2800" i="1" dirty="0" err="1" smtClean="0"/>
              <a:t>keratoplasty</a:t>
            </a:r>
            <a:r>
              <a:rPr lang="en-GB" sz="2800" i="1" dirty="0" smtClean="0"/>
              <a:t> versus penetrating </a:t>
            </a:r>
            <a:r>
              <a:rPr lang="en-GB" sz="2800" i="1" dirty="0" err="1" smtClean="0"/>
              <a:t>keratoplasty</a:t>
            </a:r>
            <a:r>
              <a:rPr lang="en-GB" sz="2800" i="1" dirty="0" smtClean="0"/>
              <a:t> for Fuchs endothelial dystrophy </a:t>
            </a:r>
            <a:br>
              <a:rPr lang="en-GB" sz="2800" i="1" dirty="0" smtClean="0"/>
            </a:br>
            <a:r>
              <a:rPr lang="en-GB" sz="2800" dirty="0" smtClean="0"/>
              <a:t/>
            </a:r>
            <a:br>
              <a:rPr lang="en-GB" sz="2800" dirty="0" smtClean="0"/>
            </a:br>
            <a:r>
              <a:rPr lang="sv-SE" sz="1600" dirty="0" smtClean="0"/>
              <a:t>Mayank A Nanavasty, Xue Wang, Alex J Shortt</a:t>
            </a:r>
            <a:br>
              <a:rPr lang="sv-SE" sz="1600" dirty="0" smtClean="0"/>
            </a:br>
            <a:r>
              <a:rPr lang="sv-SE" sz="1600" dirty="0" smtClean="0"/>
              <a:t/>
            </a:r>
            <a:br>
              <a:rPr lang="sv-SE" sz="1600" dirty="0" smtClean="0"/>
            </a:br>
            <a:r>
              <a:rPr lang="sv-SE" sz="1600" dirty="0" smtClean="0"/>
              <a:t>Issue </a:t>
            </a:r>
            <a:r>
              <a:rPr lang="sv-SE" sz="1600" dirty="0"/>
              <a:t>2</a:t>
            </a:r>
            <a:r>
              <a:rPr lang="sv-SE" sz="1600" dirty="0" smtClean="0"/>
              <a:t>, 2014</a:t>
            </a:r>
            <a:endParaRPr lang="en-GB" sz="2400" dirty="0"/>
          </a:p>
        </p:txBody>
      </p:sp>
      <p:sp>
        <p:nvSpPr>
          <p:cNvPr id="3" name="Subtitle 2"/>
          <p:cNvSpPr>
            <a:spLocks noGrp="1"/>
          </p:cNvSpPr>
          <p:nvPr>
            <p:ph type="subTitle" idx="1"/>
          </p:nvPr>
        </p:nvSpPr>
        <p:spPr>
          <a:xfrm>
            <a:off x="439738" y="4207896"/>
            <a:ext cx="4464000" cy="822600"/>
          </a:xfrm>
        </p:spPr>
        <p:txBody>
          <a:bodyPr/>
          <a:lstStyle/>
          <a:p>
            <a:r>
              <a:rPr lang="en-GB" dirty="0" smtClean="0"/>
              <a:t>A presentation to:</a:t>
            </a:r>
          </a:p>
          <a:p>
            <a:r>
              <a:rPr lang="en-GB" b="0" dirty="0" smtClean="0"/>
              <a:t>Meeting name</a:t>
            </a:r>
          </a:p>
          <a:p>
            <a:pPr lvl="1"/>
            <a:r>
              <a:rPr lang="en-GB" dirty="0" smtClean="0"/>
              <a:t>Date</a:t>
            </a:r>
            <a:endParaRPr lang="en-GB" dirty="0"/>
          </a:p>
        </p:txBody>
      </p:sp>
    </p:spTree>
    <p:extLst>
      <p:ext uri="{BB962C8B-B14F-4D97-AF65-F5344CB8AC3E}">
        <p14:creationId xmlns:p14="http://schemas.microsoft.com/office/powerpoint/2010/main" val="17727920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solidFill>
                  <a:srgbClr val="00AAAA"/>
                </a:solidFill>
              </a:rPr>
              <a:t>06: </a:t>
            </a:r>
            <a:r>
              <a:rPr lang="en-GB" dirty="0">
                <a:solidFill>
                  <a:srgbClr val="00AAAA"/>
                </a:solidFill>
              </a:rPr>
              <a:t>Acknowledgements</a:t>
            </a:r>
          </a:p>
        </p:txBody>
      </p:sp>
      <p:sp>
        <p:nvSpPr>
          <p:cNvPr id="3" name="Content Placeholder 2"/>
          <p:cNvSpPr>
            <a:spLocks noGrp="1"/>
          </p:cNvSpPr>
          <p:nvPr>
            <p:ph idx="1"/>
          </p:nvPr>
        </p:nvSpPr>
        <p:spPr>
          <a:xfrm>
            <a:off x="439738" y="2112820"/>
            <a:ext cx="7387092" cy="3909600"/>
          </a:xfrm>
        </p:spPr>
        <p:txBody>
          <a:bodyPr/>
          <a:lstStyle/>
          <a:p>
            <a:pPr marL="342900" indent="-342900">
              <a:buFont typeface="Arial" panose="020B0604020202020204" pitchFamily="34" charset="0"/>
              <a:buChar char="•"/>
            </a:pPr>
            <a:r>
              <a:rPr lang="en-US" dirty="0"/>
              <a:t>Cochrane Eyes and Vision US Satellite, funded by the National Eye Institute, National Institutes of </a:t>
            </a:r>
            <a:r>
              <a:rPr lang="en-US" dirty="0" smtClean="0"/>
              <a:t>Health</a:t>
            </a:r>
          </a:p>
          <a:p>
            <a:pPr marL="342900" indent="-342900">
              <a:buFont typeface="Arial" panose="020B0604020202020204" pitchFamily="34" charset="0"/>
              <a:buChar char="•"/>
            </a:pPr>
            <a:r>
              <a:rPr lang="en-US" dirty="0" smtClean="0"/>
              <a:t>Cochrane Eyes and Vision Editorial Base</a:t>
            </a:r>
            <a:r>
              <a:rPr lang="en-US" dirty="0"/>
              <a:t>, funded by </a:t>
            </a:r>
            <a:r>
              <a:rPr lang="en-US" dirty="0" smtClean="0"/>
              <a:t>the UK National </a:t>
            </a:r>
            <a:r>
              <a:rPr lang="en-US" dirty="0"/>
              <a:t>Health Service </a:t>
            </a:r>
            <a:r>
              <a:rPr lang="en-US" dirty="0" smtClean="0"/>
              <a:t>Research </a:t>
            </a:r>
            <a:r>
              <a:rPr lang="en-US" dirty="0"/>
              <a:t>and </a:t>
            </a:r>
            <a:r>
              <a:rPr lang="en-US" dirty="0" smtClean="0"/>
              <a:t>Development </a:t>
            </a:r>
            <a:r>
              <a:rPr lang="en-US" dirty="0" err="1" smtClean="0"/>
              <a:t>Programme</a:t>
            </a:r>
            <a:endParaRPr lang="en-US" dirty="0" smtClean="0"/>
          </a:p>
          <a:p>
            <a:pPr marL="342900" indent="-342900">
              <a:buFont typeface="Arial" panose="020B0604020202020204" pitchFamily="34" charset="0"/>
              <a:buChar char="•"/>
            </a:pPr>
            <a:r>
              <a:rPr lang="en-US" dirty="0" err="1" smtClean="0"/>
              <a:t>Mayank</a:t>
            </a:r>
            <a:r>
              <a:rPr lang="en-US" dirty="0" smtClean="0"/>
              <a:t> A </a:t>
            </a:r>
            <a:r>
              <a:rPr lang="en-US" dirty="0" err="1" smtClean="0"/>
              <a:t>Nanavasty</a:t>
            </a:r>
            <a:r>
              <a:rPr lang="en-US" dirty="0" smtClean="0"/>
              <a:t>, </a:t>
            </a:r>
            <a:r>
              <a:rPr lang="en-US" dirty="0" err="1" smtClean="0"/>
              <a:t>Xue</a:t>
            </a:r>
            <a:r>
              <a:rPr lang="en-US" dirty="0" smtClean="0"/>
              <a:t> Wang, Alex J </a:t>
            </a:r>
            <a:r>
              <a:rPr lang="en-US" dirty="0" err="1" smtClean="0"/>
              <a:t>Shortt</a:t>
            </a:r>
            <a:endParaRPr lang="en-US" dirty="0" smtClean="0"/>
          </a:p>
          <a:p>
            <a:r>
              <a:rPr lang="sv-SE" b="1" dirty="0" smtClean="0"/>
              <a:t>Review citation</a:t>
            </a:r>
          </a:p>
          <a:p>
            <a:r>
              <a:rPr lang="en-US" u="sng" dirty="0" err="1"/>
              <a:t>Nanavaty</a:t>
            </a:r>
            <a:r>
              <a:rPr lang="en-US" u="sng" dirty="0"/>
              <a:t> MA, Wang X, </a:t>
            </a:r>
            <a:r>
              <a:rPr lang="en-US" u="sng" dirty="0" err="1"/>
              <a:t>Shortt</a:t>
            </a:r>
            <a:r>
              <a:rPr lang="en-US" u="sng" dirty="0"/>
              <a:t> AJ. Endothelial </a:t>
            </a:r>
            <a:r>
              <a:rPr lang="en-US" u="sng" dirty="0" err="1"/>
              <a:t>keratoplasty</a:t>
            </a:r>
            <a:r>
              <a:rPr lang="en-US" u="sng" dirty="0"/>
              <a:t> versus penetrating </a:t>
            </a:r>
            <a:r>
              <a:rPr lang="en-US" u="sng" dirty="0" err="1"/>
              <a:t>keratoplasty</a:t>
            </a:r>
            <a:r>
              <a:rPr lang="en-US" u="sng" dirty="0"/>
              <a:t> for Fuchs endothelial dystrophy. Cochrane Database of Systematic Reviews 2014, Issue 2. Art. No.: CD008420. DOI: 10.1002/14651858.CD008420.pub3</a:t>
            </a:r>
            <a:endParaRPr lang="sv-SE" b="1" u="sng" dirty="0" smtClean="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42420" y="280431"/>
            <a:ext cx="1182813" cy="874787"/>
          </a:xfrm>
          <a:prstGeom prst="rect">
            <a:avLst/>
          </a:prstGeom>
        </p:spPr>
      </p:pic>
      <p:pic>
        <p:nvPicPr>
          <p:cNvPr id="7" name="Picture 1" descr="nei_logo"/>
          <p:cNvPicPr>
            <a:picLocks noChangeAspect="1" noChangeArrowheads="1"/>
          </p:cNvPicPr>
          <p:nvPr/>
        </p:nvPicPr>
        <p:blipFill>
          <a:blip r:embed="rId4" cstate="print"/>
          <a:srcRect/>
          <a:stretch>
            <a:fillRect/>
          </a:stretch>
        </p:blipFill>
        <p:spPr bwMode="auto">
          <a:xfrm>
            <a:off x="5374765" y="280430"/>
            <a:ext cx="1528110" cy="874788"/>
          </a:xfrm>
          <a:prstGeom prst="rect">
            <a:avLst/>
          </a:prstGeom>
          <a:noFill/>
          <a:ln w="9525">
            <a:noFill/>
            <a:miter lim="800000"/>
            <a:headEnd/>
            <a:tailEnd/>
          </a:ln>
        </p:spPr>
      </p:pic>
    </p:spTree>
    <p:extLst>
      <p:ext uri="{BB962C8B-B14F-4D97-AF65-F5344CB8AC3E}">
        <p14:creationId xmlns:p14="http://schemas.microsoft.com/office/powerpoint/2010/main" val="39494062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Table of Contents</a:t>
            </a:r>
            <a:endParaRPr lang="en-GB" dirty="0">
              <a:solidFill>
                <a:srgbClr val="00AAAA"/>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230891007"/>
              </p:ext>
            </p:extLst>
          </p:nvPr>
        </p:nvGraphicFramePr>
        <p:xfrm>
          <a:off x="444500" y="2282825"/>
          <a:ext cx="6134021" cy="2666190"/>
        </p:xfrm>
        <a:graphic>
          <a:graphicData uri="http://schemas.openxmlformats.org/drawingml/2006/table">
            <a:tbl>
              <a:tblPr firstRow="1" bandRow="1">
                <a:tableStyleId>{2D5ABB26-0587-4C30-8999-92F81FD0307C}</a:tableStyleId>
              </a:tblPr>
              <a:tblGrid>
                <a:gridCol w="277400"/>
                <a:gridCol w="5856621"/>
              </a:tblGrid>
              <a:tr h="444365">
                <a:tc>
                  <a:txBody>
                    <a:bodyPr/>
                    <a:lstStyle/>
                    <a:p>
                      <a:r>
                        <a:rPr lang="en-GB" sz="1400" b="1" dirty="0" smtClean="0">
                          <a:solidFill>
                            <a:schemeClr val="bg2"/>
                          </a:solidFill>
                          <a:latin typeface="+mj-lt"/>
                        </a:rPr>
                        <a:t>01</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Background</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02</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Types</a:t>
                      </a:r>
                      <a:r>
                        <a:rPr lang="en-GB" sz="1400" baseline="0" dirty="0" smtClean="0">
                          <a:solidFill>
                            <a:schemeClr val="tx2"/>
                          </a:solidFill>
                        </a:rPr>
                        <a:t> of studies</a:t>
                      </a:r>
                      <a:endParaRPr lang="en-GB" sz="1400" dirty="0" smtClean="0">
                        <a:solidFill>
                          <a:schemeClr val="tx2"/>
                        </a:solidFill>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03</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Key results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04</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Tables (Risk of Bias/Forest Plots)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05</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Conclusions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06</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Acknowledgements</a:t>
                      </a:r>
                      <a:endParaRPr lang="en-GB" sz="1400" baseline="0" dirty="0" smtClean="0">
                        <a:solidFill>
                          <a:schemeClr val="tx2"/>
                        </a:solidFill>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2028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01: Background</a:t>
            </a:r>
            <a:endParaRPr lang="en-GB" dirty="0">
              <a:solidFill>
                <a:srgbClr val="00AAAA"/>
              </a:solidFill>
            </a:endParaRPr>
          </a:p>
        </p:txBody>
      </p:sp>
      <p:sp>
        <p:nvSpPr>
          <p:cNvPr id="3" name="Content Placeholder 2"/>
          <p:cNvSpPr>
            <a:spLocks noGrp="1"/>
          </p:cNvSpPr>
          <p:nvPr>
            <p:ph idx="1"/>
          </p:nvPr>
        </p:nvSpPr>
        <p:spPr>
          <a:xfrm>
            <a:off x="439738" y="2275200"/>
            <a:ext cx="6838886" cy="3909600"/>
          </a:xfrm>
        </p:spPr>
        <p:txBody>
          <a:bodyPr/>
          <a:lstStyle/>
          <a:p>
            <a:pPr marL="342900" indent="-342900">
              <a:buFont typeface="Arial" panose="020B0604020202020204" pitchFamily="34" charset="0"/>
              <a:buChar char="•"/>
            </a:pPr>
            <a:r>
              <a:rPr lang="en-GB" dirty="0" smtClean="0"/>
              <a:t>Fuchs endothelial dystrophy (FED) is a condition with premature degeneration of corneal endothelial cells </a:t>
            </a:r>
          </a:p>
          <a:p>
            <a:pPr marL="342900" indent="-342900">
              <a:buFont typeface="Arial" panose="020B0604020202020204" pitchFamily="34" charset="0"/>
              <a:buChar char="•"/>
            </a:pPr>
            <a:r>
              <a:rPr lang="en-GB" dirty="0" smtClean="0"/>
              <a:t>Penetrating </a:t>
            </a:r>
            <a:r>
              <a:rPr lang="en-GB" dirty="0" err="1" smtClean="0"/>
              <a:t>keratoplasty</a:t>
            </a:r>
            <a:r>
              <a:rPr lang="en-GB" dirty="0" smtClean="0"/>
              <a:t> (PKP) is the established surgical procedure for treating FED</a:t>
            </a:r>
          </a:p>
          <a:p>
            <a:pPr marL="342900" indent="-342900">
              <a:buFont typeface="Arial" panose="020B0604020202020204" pitchFamily="34" charset="0"/>
              <a:buChar char="•"/>
            </a:pPr>
            <a:r>
              <a:rPr lang="en-GB" dirty="0" smtClean="0"/>
              <a:t>Endothelial </a:t>
            </a:r>
            <a:r>
              <a:rPr lang="en-GB" dirty="0" err="1" smtClean="0"/>
              <a:t>keratoplasty</a:t>
            </a:r>
            <a:r>
              <a:rPr lang="en-GB" dirty="0" smtClean="0"/>
              <a:t> (EK) is a new procedure which may be effective </a:t>
            </a:r>
          </a:p>
          <a:p>
            <a:pPr marL="342900" indent="-342900">
              <a:buFont typeface="Arial" panose="020B0604020202020204" pitchFamily="34" charset="0"/>
              <a:buChar char="•"/>
            </a:pPr>
            <a:r>
              <a:rPr lang="en-GB" dirty="0" smtClean="0"/>
              <a:t>OBJECTIVE</a:t>
            </a:r>
          </a:p>
          <a:p>
            <a:pPr marL="522288" lvl="1" indent="-342900"/>
            <a:r>
              <a:rPr lang="en-GB" dirty="0" smtClean="0"/>
              <a:t>To compare the benefits and complications of EK and PKP in replacing the diseased endothelial layer in people with FED</a:t>
            </a:r>
          </a:p>
          <a:p>
            <a:pPr marL="342900" indent="-342900">
              <a:buFont typeface="Arial" panose="020B0604020202020204" pitchFamily="34" charset="0"/>
              <a:buChar char="•"/>
            </a:pPr>
            <a:endParaRPr lang="en-GB" dirty="0"/>
          </a:p>
        </p:txBody>
      </p:sp>
    </p:spTree>
    <p:extLst>
      <p:ext uri="{BB962C8B-B14F-4D97-AF65-F5344CB8AC3E}">
        <p14:creationId xmlns:p14="http://schemas.microsoft.com/office/powerpoint/2010/main" val="3585056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02: Types of studies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pPr marL="0" lvl="1" indent="0">
              <a:buNone/>
            </a:pPr>
            <a:r>
              <a:rPr lang="en-GB" b="1" dirty="0" smtClean="0"/>
              <a:t>Participants</a:t>
            </a:r>
          </a:p>
          <a:p>
            <a:pPr marL="0" lvl="1" indent="0">
              <a:buNone/>
            </a:pPr>
            <a:r>
              <a:rPr lang="en-GB" dirty="0" smtClean="0"/>
              <a:t>139 eyes of 136 participants, three RCTs</a:t>
            </a:r>
          </a:p>
          <a:p>
            <a:pPr marL="0" lvl="1" indent="0">
              <a:buNone/>
            </a:pPr>
            <a:r>
              <a:rPr lang="en-GB" b="1" dirty="0" smtClean="0"/>
              <a:t>Interventions</a:t>
            </a:r>
          </a:p>
          <a:p>
            <a:pPr marL="0" lvl="1" indent="0">
              <a:buNone/>
            </a:pPr>
            <a:r>
              <a:rPr lang="en-GB" dirty="0" smtClean="0"/>
              <a:t>Endothelial </a:t>
            </a:r>
            <a:r>
              <a:rPr lang="en-GB" dirty="0" err="1" smtClean="0"/>
              <a:t>keratoplasty</a:t>
            </a:r>
            <a:r>
              <a:rPr lang="en-GB" dirty="0" smtClean="0"/>
              <a:t> VERSUS penetrating </a:t>
            </a:r>
            <a:r>
              <a:rPr lang="en-GB" dirty="0" err="1" smtClean="0"/>
              <a:t>keratoplasty</a:t>
            </a:r>
            <a:r>
              <a:rPr lang="en-GB" dirty="0" smtClean="0"/>
              <a:t> </a:t>
            </a:r>
          </a:p>
          <a:p>
            <a:pPr marL="0" lvl="1" indent="0">
              <a:buNone/>
            </a:pPr>
            <a:r>
              <a:rPr lang="en-GB" dirty="0" smtClean="0"/>
              <a:t>OR</a:t>
            </a:r>
          </a:p>
          <a:p>
            <a:pPr marL="0" lvl="1" indent="0">
              <a:buNone/>
            </a:pPr>
            <a:r>
              <a:rPr lang="en-GB" dirty="0" smtClean="0"/>
              <a:t>Femtosecond laser-assisted endothelial </a:t>
            </a:r>
            <a:r>
              <a:rPr lang="en-GB" dirty="0" err="1" smtClean="0"/>
              <a:t>keratoplasty</a:t>
            </a:r>
            <a:r>
              <a:rPr lang="en-GB" dirty="0" smtClean="0"/>
              <a:t> VERSUS PKP</a:t>
            </a:r>
          </a:p>
        </p:txBody>
      </p:sp>
    </p:spTree>
    <p:extLst>
      <p:ext uri="{BB962C8B-B14F-4D97-AF65-F5344CB8AC3E}">
        <p14:creationId xmlns:p14="http://schemas.microsoft.com/office/powerpoint/2010/main" val="2482325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03: Key results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r>
              <a:rPr lang="en-GB" dirty="0" smtClean="0"/>
              <a:t>“</a:t>
            </a:r>
            <a:r>
              <a:rPr lang="en-US" dirty="0"/>
              <a:t>The RCTs comparing EK with PKP did not show any significant differences between procedures with respect to best corrected visual acuity (BCVA) at two </a:t>
            </a:r>
            <a:r>
              <a:rPr lang="en-US" dirty="0" smtClean="0"/>
              <a:t>years…”</a:t>
            </a:r>
          </a:p>
          <a:p>
            <a:r>
              <a:rPr lang="en-US" dirty="0"/>
              <a:t>	</a:t>
            </a:r>
            <a:r>
              <a:rPr lang="en-US" dirty="0" smtClean="0"/>
              <a:t>MD 0.14 </a:t>
            </a:r>
            <a:r>
              <a:rPr lang="en-US" dirty="0" err="1" smtClean="0"/>
              <a:t>logMAR</a:t>
            </a:r>
            <a:r>
              <a:rPr lang="en-US" dirty="0" smtClean="0"/>
              <a:t>, 95% CI -0.08 to 0.36, P=0.23</a:t>
            </a:r>
          </a:p>
          <a:p>
            <a:r>
              <a:rPr lang="en-GB" dirty="0" smtClean="0"/>
              <a:t>“</a:t>
            </a:r>
            <a:r>
              <a:rPr lang="en-US" dirty="0"/>
              <a:t>Only one RCT reported on irregular astigmatism (higher-order aberration), which was less with EK than </a:t>
            </a:r>
            <a:r>
              <a:rPr lang="en-US" dirty="0" smtClean="0"/>
              <a:t>PKP…”</a:t>
            </a:r>
          </a:p>
          <a:p>
            <a:r>
              <a:rPr lang="en-US" dirty="0"/>
              <a:t>	</a:t>
            </a:r>
            <a:r>
              <a:rPr lang="pl-PL" dirty="0"/>
              <a:t>MD -1.20 µm; 95% CI -1.53 to -0.87; P &lt; 0.001</a:t>
            </a:r>
            <a:endParaRPr lang="en-GB" dirty="0"/>
          </a:p>
        </p:txBody>
      </p:sp>
    </p:spTree>
    <p:extLst>
      <p:ext uri="{BB962C8B-B14F-4D97-AF65-F5344CB8AC3E}">
        <p14:creationId xmlns:p14="http://schemas.microsoft.com/office/powerpoint/2010/main" val="3858475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03: Key results (continued)</a:t>
            </a:r>
            <a:endParaRPr lang="en-GB" dirty="0">
              <a:solidFill>
                <a:srgbClr val="00AAAA"/>
              </a:solidFill>
            </a:endParaRPr>
          </a:p>
        </p:txBody>
      </p:sp>
      <p:sp>
        <p:nvSpPr>
          <p:cNvPr id="3" name="Content Placeholder 2"/>
          <p:cNvSpPr>
            <a:spLocks noGrp="1"/>
          </p:cNvSpPr>
          <p:nvPr>
            <p:ph idx="1"/>
          </p:nvPr>
        </p:nvSpPr>
        <p:spPr>
          <a:xfrm>
            <a:off x="439737" y="2275200"/>
            <a:ext cx="7985806" cy="3909600"/>
          </a:xfrm>
        </p:spPr>
        <p:txBody>
          <a:bodyPr/>
          <a:lstStyle/>
          <a:p>
            <a:r>
              <a:rPr lang="en-US" dirty="0" smtClean="0"/>
              <a:t>“Only </a:t>
            </a:r>
            <a:r>
              <a:rPr lang="en-US" dirty="0"/>
              <a:t>one RCT reported on endothelial cell </a:t>
            </a:r>
            <a:r>
              <a:rPr lang="en-US" dirty="0" smtClean="0"/>
              <a:t>counts…, </a:t>
            </a:r>
            <a:r>
              <a:rPr lang="en-US" dirty="0"/>
              <a:t>primary graft </a:t>
            </a:r>
            <a:r>
              <a:rPr lang="en-US" dirty="0" smtClean="0"/>
              <a:t>failure…, </a:t>
            </a:r>
            <a:r>
              <a:rPr lang="en-US" dirty="0"/>
              <a:t>and graft </a:t>
            </a:r>
            <a:r>
              <a:rPr lang="en-US" dirty="0" smtClean="0"/>
              <a:t>rejection…”</a:t>
            </a:r>
          </a:p>
          <a:p>
            <a:endParaRPr lang="en-US" dirty="0"/>
          </a:p>
          <a:p>
            <a:r>
              <a:rPr lang="en-US" dirty="0" smtClean="0"/>
              <a:t>“</a:t>
            </a:r>
            <a:r>
              <a:rPr lang="en-US" dirty="0"/>
              <a:t>Overall, the adverse events in the FLEK group appeared to be more frequent than in the PKP group</a:t>
            </a:r>
            <a:r>
              <a:rPr lang="en-US" dirty="0" smtClean="0"/>
              <a:t>.”</a:t>
            </a:r>
            <a:endParaRPr lang="en-GB" dirty="0"/>
          </a:p>
        </p:txBody>
      </p:sp>
    </p:spTree>
    <p:extLst>
      <p:ext uri="{BB962C8B-B14F-4D97-AF65-F5344CB8AC3E}">
        <p14:creationId xmlns:p14="http://schemas.microsoft.com/office/powerpoint/2010/main" val="4237010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03: Key results (continued)</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endParaRPr lang="en-US" b="1" dirty="0" smtClean="0"/>
          </a:p>
        </p:txBody>
      </p:sp>
    </p:spTree>
    <p:extLst>
      <p:ext uri="{BB962C8B-B14F-4D97-AF65-F5344CB8AC3E}">
        <p14:creationId xmlns:p14="http://schemas.microsoft.com/office/powerpoint/2010/main" val="37468512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04: Tables</a:t>
            </a:r>
            <a:endParaRPr lang="en-US" dirty="0"/>
          </a:p>
        </p:txBody>
      </p:sp>
      <p:pic>
        <p:nvPicPr>
          <p:cNvPr id="1026" name="Picture 2" descr="Fig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66975" y="2366962"/>
            <a:ext cx="2981325" cy="36671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2504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05: Conclusions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pPr marL="342900" indent="-342900">
              <a:buFont typeface="Arial" panose="020B0604020202020204" pitchFamily="34" charset="0"/>
              <a:buChar char="•"/>
            </a:pPr>
            <a:r>
              <a:rPr lang="en-GB" dirty="0" smtClean="0"/>
              <a:t>“…</a:t>
            </a:r>
            <a:r>
              <a:rPr lang="en-US" dirty="0"/>
              <a:t>this review found no strong evidence from RCTs of any difference in the final visual outcome between EK and PKP for people with FED</a:t>
            </a:r>
            <a:r>
              <a:rPr lang="en-US" dirty="0" smtClean="0"/>
              <a:t>.”</a:t>
            </a:r>
          </a:p>
          <a:p>
            <a:pPr marL="342900" indent="-342900">
              <a:buFont typeface="Arial" panose="020B0604020202020204" pitchFamily="34" charset="0"/>
              <a:buChar char="•"/>
            </a:pPr>
            <a:r>
              <a:rPr lang="en-US" dirty="0" smtClean="0"/>
              <a:t>“</a:t>
            </a:r>
            <a:r>
              <a:rPr lang="en-US" dirty="0"/>
              <a:t>This review also found that higher order aberrations are fewer following EK but endothelial cell loss is greater following EK</a:t>
            </a:r>
            <a:r>
              <a:rPr lang="en-US" dirty="0" smtClean="0"/>
              <a:t>.”</a:t>
            </a:r>
          </a:p>
          <a:p>
            <a:pPr marL="342900" indent="-342900">
              <a:buFont typeface="Arial" panose="020B0604020202020204" pitchFamily="34" charset="0"/>
              <a:buChar char="•"/>
            </a:pPr>
            <a:r>
              <a:rPr lang="en-US" dirty="0" smtClean="0"/>
              <a:t>“</a:t>
            </a:r>
            <a:r>
              <a:rPr lang="en-US" dirty="0"/>
              <a:t>More RCTs are needed to compare PKP with commonly performed EK procedures such as DSEK, DSAEK and DMEK in order to determine the answers to two key questions, whether there is any difference in the final visual outcome between these techniques and whether there are differences in the rates of graft survival in the long term</a:t>
            </a:r>
            <a:r>
              <a:rPr lang="en-US" dirty="0" smtClean="0"/>
              <a:t>?”</a:t>
            </a:r>
            <a:endParaRPr lang="en-GB" dirty="0"/>
          </a:p>
        </p:txBody>
      </p:sp>
    </p:spTree>
    <p:extLst>
      <p:ext uri="{BB962C8B-B14F-4D97-AF65-F5344CB8AC3E}">
        <p14:creationId xmlns:p14="http://schemas.microsoft.com/office/powerpoint/2010/main" val="2831948327"/>
      </p:ext>
    </p:extLst>
  </p:cSld>
  <p:clrMapOvr>
    <a:masterClrMapping/>
  </p:clrMapOvr>
  <p:timing>
    <p:tnLst>
      <p:par>
        <p:cTn id="1" dur="indefinite" restart="never" nodeType="tmRoot"/>
      </p:par>
    </p:tnLst>
  </p:timing>
</p:sld>
</file>

<file path=ppt/theme/theme1.xml><?xml version="1.0" encoding="utf-8"?>
<a:theme xmlns:a="http://schemas.openxmlformats.org/drawingml/2006/main" name="CEVG_Branded_PPT_Template">
  <a:themeElements>
    <a:clrScheme name="Cochrane teal">
      <a:dk1>
        <a:srgbClr val="000000"/>
      </a:dk1>
      <a:lt1>
        <a:srgbClr val="FFFFFF"/>
      </a:lt1>
      <a:dk2>
        <a:srgbClr val="002D64"/>
      </a:dk2>
      <a:lt2>
        <a:srgbClr val="00AAAA"/>
      </a:lt2>
      <a:accent1>
        <a:srgbClr val="002D64"/>
      </a:accent1>
      <a:accent2>
        <a:srgbClr val="00AAAA"/>
      </a:accent2>
      <a:accent3>
        <a:srgbClr val="696969"/>
      </a:accent3>
      <a:accent4>
        <a:srgbClr val="999999"/>
      </a:accent4>
      <a:accent5>
        <a:srgbClr val="CCCCCC"/>
      </a:accent5>
      <a:accent6>
        <a:srgbClr val="E6E6E6"/>
      </a:accent6>
      <a:hlink>
        <a:srgbClr val="002D64"/>
      </a:hlink>
      <a:folHlink>
        <a:srgbClr val="002D64"/>
      </a:folHlink>
    </a:clrScheme>
    <a:fontScheme name="Cochrane">
      <a:majorFont>
        <a:latin typeface="Source Sans Pro"/>
        <a:ea typeface=""/>
        <a:cs typeface=""/>
      </a:majorFont>
      <a:minorFont>
        <a:latin typeface="Source Sans Pro Semi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EVG_Branded_PPT_Template" id="{2CF02060-34C0-4EB9-9B0E-5DFA36141274}" vid="{F6CDF083-06D5-45CC-AEC5-A8B4676F01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CEVG_Branded_PPT_Template</Template>
  <TotalTime>1027</TotalTime>
  <Words>431</Words>
  <Application>Microsoft Office PowerPoint</Application>
  <PresentationFormat>On-screen Show (4:3)</PresentationFormat>
  <Paragraphs>60</Paragraphs>
  <Slides>10</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Source Sans Pro</vt:lpstr>
      <vt:lpstr>Source Sans Pro Semibold</vt:lpstr>
      <vt:lpstr>CEVG_Branded_PPT_Template</vt:lpstr>
      <vt:lpstr>Endothelial keratoplasty versus penetrating keratoplasty for Fuchs endothelial dystrophy   Mayank A Nanavasty, Xue Wang, Alex J Shortt  Issue 2, 2014</vt:lpstr>
      <vt:lpstr>Table of Contents</vt:lpstr>
      <vt:lpstr>01: Background</vt:lpstr>
      <vt:lpstr>02: Types of studies</vt:lpstr>
      <vt:lpstr>03: Key results</vt:lpstr>
      <vt:lpstr>03: Key results (continued)</vt:lpstr>
      <vt:lpstr>03: Key results (continued)</vt:lpstr>
      <vt:lpstr>04: Tables</vt:lpstr>
      <vt:lpstr>05: Conclusions</vt:lpstr>
      <vt:lpstr>06: Acknowledgements</vt:lpstr>
    </vt:vector>
  </TitlesOfParts>
  <Company>Johns Hopkins School of Public Health</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 maximum</dc:title>
  <dc:creator>64bit</dc:creator>
  <cp:lastModifiedBy>Money, Sarah</cp:lastModifiedBy>
  <cp:revision>46</cp:revision>
  <cp:lastPrinted>2016-02-03T18:10:19Z</cp:lastPrinted>
  <dcterms:created xsi:type="dcterms:W3CDTF">2016-01-08T19:44:44Z</dcterms:created>
  <dcterms:modified xsi:type="dcterms:W3CDTF">2017-07-27T18:09:23Z</dcterms:modified>
</cp:coreProperties>
</file>