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5" r:id="rId5"/>
    <p:sldId id="276" r:id="rId6"/>
    <p:sldId id="281" r:id="rId7"/>
    <p:sldId id="279" r:id="rId8"/>
    <p:sldId id="274" r:id="rId9"/>
    <p:sldId id="27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9819" autoAdjust="0"/>
  </p:normalViewPr>
  <p:slideViewPr>
    <p:cSldViewPr snapToGrid="0" showGuides="1">
      <p:cViewPr varScale="1">
        <p:scale>
          <a:sx n="86" d="100"/>
          <a:sy n="86" d="100"/>
        </p:scale>
        <p:origin x="102" y="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-3492" y="-96"/>
      </p:cViewPr>
      <p:guideLst>
        <p:guide orient="horz" pos="2928"/>
        <p:guide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05315E-2112-4077-9ABB-00B2122D5DF1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52E473-AF25-45EF-8768-FA17C1F5F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49739" y="4415790"/>
            <a:ext cx="4710923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156718" y="8831580"/>
            <a:ext cx="853682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Source Sans Pro" pitchFamily="34" charset="0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ource Sans Pro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ource Sans Pro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ource Sans Pro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ource Sans Pro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ource Sans Pro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1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411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2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17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903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530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913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15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2123225"/>
            <a:ext cx="4464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3439800"/>
            <a:ext cx="44640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9738" y="5695200"/>
            <a:ext cx="2147639" cy="92333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Trusted evidence.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Informed decisions.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bg2"/>
                </a:solidFill>
                <a:latin typeface="+mn-lt"/>
              </a:rPr>
              <a:t>Better health.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405" y="0"/>
            <a:ext cx="3824595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18932974">
            <a:off x="6433717" y="5836596"/>
            <a:ext cx="494944" cy="494944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439738" y="2232000"/>
            <a:ext cx="6156000" cy="3816000"/>
          </a:xfrm>
          <a:solidFill>
            <a:schemeClr val="accent5"/>
          </a:solidFill>
        </p:spPr>
        <p:txBody>
          <a:bodyPr lIns="216000" tIns="108000"/>
          <a:lstStyle>
            <a:lvl1pPr marL="0" indent="0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 smtClean="0"/>
              <a:t>Insert image here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39738" y="6162675"/>
            <a:ext cx="6176962" cy="37465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545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1202400"/>
            <a:ext cx="6120000" cy="460800"/>
          </a:xfrm>
        </p:spPr>
        <p:txBody>
          <a:bodyPr anchor="t" anchorCtr="0"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39738" y="6162675"/>
            <a:ext cx="6176962" cy="37465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0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accent5"/>
          </a:solidFill>
        </p:spPr>
        <p:txBody>
          <a:bodyPr lIns="432000" tIns="324000"/>
          <a:lstStyle>
            <a:lvl1pPr marL="0" indent="0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 smtClean="0"/>
              <a:t>Insert image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985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2296025"/>
            <a:ext cx="4464000" cy="562375"/>
          </a:xfrm>
        </p:spPr>
        <p:txBody>
          <a:bodyPr anchor="t" anchorCtr="0"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2849400"/>
            <a:ext cx="4192587" cy="208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405" y="0"/>
            <a:ext cx="3824595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 rot="18932974">
            <a:off x="6433717" y="5836596"/>
            <a:ext cx="494944" cy="494944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65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2296025"/>
            <a:ext cx="4464000" cy="562375"/>
          </a:xfrm>
        </p:spPr>
        <p:txBody>
          <a:bodyPr anchor="t" anchorCtr="0"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2849400"/>
            <a:ext cx="4192587" cy="21978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138" y="-388"/>
            <a:ext cx="3043925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 rot="18932974">
            <a:off x="6433717" y="5836596"/>
            <a:ext cx="494944" cy="494944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7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44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2123225"/>
            <a:ext cx="4464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3439800"/>
            <a:ext cx="44640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9738" y="5695200"/>
            <a:ext cx="2147639" cy="92333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Trusted evidence.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Informed decisions.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bg2"/>
                </a:solidFill>
                <a:latin typeface="+mn-lt"/>
              </a:rPr>
              <a:t>Better health.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138" y="-388"/>
            <a:ext cx="3043925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18932974">
            <a:off x="6433717" y="5836596"/>
            <a:ext cx="494944" cy="494944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3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39738" y="5695200"/>
            <a:ext cx="2147639" cy="92333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Trusted evidence.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Informed decisions.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bg2"/>
                </a:solidFill>
                <a:latin typeface="+mn-lt"/>
              </a:rPr>
              <a:t>Better health.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924000" y="0"/>
            <a:ext cx="5220000" cy="6858000"/>
          </a:xfrm>
          <a:prstGeom prst="rect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000" y="1964825"/>
            <a:ext cx="4356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8000" y="3835800"/>
            <a:ext cx="40464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8" b="16524"/>
          <a:stretch/>
        </p:blipFill>
        <p:spPr>
          <a:xfrm>
            <a:off x="2073686" y="0"/>
            <a:ext cx="2777113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5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3563225"/>
            <a:ext cx="4464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4728600"/>
            <a:ext cx="44640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9738" y="5695200"/>
            <a:ext cx="2147639" cy="92333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Trusted evidence.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Informed decisions.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bg2"/>
                </a:solidFill>
                <a:latin typeface="+mn-lt"/>
              </a:rPr>
              <a:t>Better health.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585" y="0"/>
            <a:ext cx="428244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18931217">
            <a:off x="6263551" y="5488794"/>
            <a:ext cx="838473" cy="838473"/>
          </a:xfrm>
          <a:prstGeom prst="rect">
            <a:avLst/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1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502000"/>
            <a:ext cx="9144000" cy="4356000"/>
          </a:xfrm>
          <a:solidFill>
            <a:schemeClr val="accent5"/>
          </a:solidFill>
        </p:spPr>
        <p:txBody>
          <a:bodyPr lIns="432000" tIns="108000"/>
          <a:lstStyle>
            <a:lvl1pPr marL="0" indent="0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 smtClean="0"/>
              <a:t>Insert image here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1295225"/>
            <a:ext cx="4464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8800" y="1409400"/>
            <a:ext cx="33264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4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2699225"/>
            <a:ext cx="4117862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3958200"/>
            <a:ext cx="4117862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9738" y="5695200"/>
            <a:ext cx="2147639" cy="92333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Trusted evidence.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tx2"/>
                </a:solidFill>
                <a:latin typeface="+mn-lt"/>
              </a:rPr>
              <a:t>Informed decisions.</a:t>
            </a:r>
          </a:p>
          <a:p>
            <a:pPr>
              <a:lnSpc>
                <a:spcPts val="2000"/>
              </a:lnSpc>
            </a:pPr>
            <a:r>
              <a:rPr lang="en-GB" spc="-30" baseline="0" dirty="0" smtClean="0">
                <a:solidFill>
                  <a:schemeClr val="bg2"/>
                </a:solidFill>
                <a:latin typeface="+mn-lt"/>
              </a:rPr>
              <a:t>Better health.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3"/>
          <a:stretch/>
        </p:blipFill>
        <p:spPr>
          <a:xfrm>
            <a:off x="5534025" y="0"/>
            <a:ext cx="3120980" cy="685800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4644000" y="1324800"/>
            <a:ext cx="4500000" cy="3384000"/>
          </a:xfrm>
          <a:solidFill>
            <a:schemeClr val="accent5"/>
          </a:solidFill>
        </p:spPr>
        <p:txBody>
          <a:bodyPr lIns="432000" tIns="108000"/>
          <a:lstStyle>
            <a:lvl1pPr marL="0" indent="0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 smtClean="0"/>
              <a:t>Insert image here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2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arge Imag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502000"/>
            <a:ext cx="9144000" cy="4356000"/>
          </a:xfrm>
          <a:solidFill>
            <a:schemeClr val="accent5"/>
          </a:solidFill>
        </p:spPr>
        <p:txBody>
          <a:bodyPr lIns="432000" tIns="108000"/>
          <a:lstStyle>
            <a:lvl1pPr marL="0" indent="0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 smtClean="0"/>
              <a:t>Insert image here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38" y="3419225"/>
            <a:ext cx="4464000" cy="1080775"/>
          </a:xfrm>
        </p:spPr>
        <p:txBody>
          <a:bodyPr/>
          <a:lstStyle>
            <a:lvl1pPr algn="l">
              <a:lnSpc>
                <a:spcPts val="38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4627800"/>
            <a:ext cx="3326400" cy="822600"/>
          </a:xfrm>
        </p:spPr>
        <p:txBody>
          <a:bodyPr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175" indent="0" algn="l">
              <a:lnSpc>
                <a:spcPts val="19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0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8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51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9738" y="1317600"/>
            <a:ext cx="6120000" cy="6328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738" y="2275200"/>
            <a:ext cx="6120000" cy="39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656" y="0"/>
            <a:ext cx="1990344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8" y="502920"/>
            <a:ext cx="2075487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50" r:id="rId8"/>
    <p:sldLayoutId id="2147483656" r:id="rId9"/>
    <p:sldLayoutId id="2147483664" r:id="rId10"/>
    <p:sldLayoutId id="2147483657" r:id="rId11"/>
    <p:sldLayoutId id="2147483654" r:id="rId12"/>
    <p:sldLayoutId id="2147483665" r:id="rId13"/>
    <p:sldLayoutId id="2147483666" r:id="rId14"/>
    <p:sldLayoutId id="2147483667" r:id="rId15"/>
    <p:sldLayoutId id="2147483655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 spc="-4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134"/>
        </a:spcBef>
        <a:spcAft>
          <a:spcPts val="0"/>
        </a:spcAft>
        <a:buClr>
          <a:schemeClr val="bg2"/>
        </a:buClr>
        <a:buFont typeface="Arial" pitchFamily="34" charset="0"/>
        <a:buNone/>
        <a:defRPr sz="2000" kern="1200" spc="-20" baseline="0">
          <a:solidFill>
            <a:schemeClr val="tx2"/>
          </a:solidFill>
          <a:latin typeface="+mj-lt"/>
          <a:ea typeface="+mn-ea"/>
          <a:cs typeface="+mn-cs"/>
        </a:defRPr>
      </a:lvl1pPr>
      <a:lvl2pPr marL="179388" indent="-179388" algn="l" defTabSz="914400" rtl="0" eaLnBrk="1" latinLnBrk="0" hangingPunct="1">
        <a:spcBef>
          <a:spcPts val="1134"/>
        </a:spcBef>
        <a:spcAft>
          <a:spcPts val="0"/>
        </a:spcAft>
        <a:buClr>
          <a:schemeClr val="bg2"/>
        </a:buClr>
        <a:buFont typeface="Arial" pitchFamily="34" charset="0"/>
        <a:buChar char="•"/>
        <a:defRPr sz="2000" kern="1200" spc="-20" baseline="0">
          <a:solidFill>
            <a:schemeClr val="tx2"/>
          </a:solidFill>
          <a:latin typeface="+mj-lt"/>
          <a:ea typeface="+mn-ea"/>
          <a:cs typeface="+mn-cs"/>
        </a:defRPr>
      </a:lvl2pPr>
      <a:lvl3pPr marL="388938" indent="-158750" algn="l" defTabSz="914400" rtl="0" eaLnBrk="1" latinLnBrk="0" hangingPunct="1">
        <a:spcBef>
          <a:spcPts val="567"/>
        </a:spcBef>
        <a:buClr>
          <a:schemeClr val="bg2"/>
        </a:buClr>
        <a:buFont typeface="Source Sans Pro" pitchFamily="34" charset="0"/>
        <a:buChar char="–"/>
        <a:defRPr sz="1800" kern="1200" spc="-20" baseline="0">
          <a:solidFill>
            <a:schemeClr val="tx2"/>
          </a:solidFill>
          <a:latin typeface="+mj-lt"/>
          <a:ea typeface="+mn-ea"/>
          <a:cs typeface="+mn-cs"/>
        </a:defRPr>
      </a:lvl3pPr>
      <a:lvl4pPr marL="612775" indent="-195263" algn="l" defTabSz="914400" rtl="0" eaLnBrk="1" latinLnBrk="0" hangingPunct="1">
        <a:spcBef>
          <a:spcPts val="567"/>
        </a:spcBef>
        <a:buClr>
          <a:schemeClr val="bg2"/>
        </a:buClr>
        <a:buFont typeface="Arial" pitchFamily="34" charset="0"/>
        <a:buChar char="•"/>
        <a:defRPr sz="1800" kern="1200" spc="-20" baseline="0">
          <a:solidFill>
            <a:schemeClr val="tx2"/>
          </a:solidFill>
          <a:latin typeface="+mj-lt"/>
          <a:ea typeface="+mn-ea"/>
          <a:cs typeface="+mn-cs"/>
        </a:defRPr>
      </a:lvl4pPr>
      <a:lvl5pPr marL="849313" indent="-187325" algn="l" defTabSz="914400" rtl="0" eaLnBrk="1" latinLnBrk="0" hangingPunct="1">
        <a:spcBef>
          <a:spcPts val="567"/>
        </a:spcBef>
        <a:buClr>
          <a:schemeClr val="bg2"/>
        </a:buClr>
        <a:buFont typeface="Source Sans Pro" pitchFamily="34" charset="0"/>
        <a:buChar char="–"/>
        <a:defRPr sz="1800" kern="1200" spc="-20" baseline="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50" y="831605"/>
            <a:ext cx="5590948" cy="262127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800" i="1" dirty="0" smtClean="0"/>
              <a:t>Acupuncture for acute </a:t>
            </a:r>
            <a:r>
              <a:rPr lang="en-GB" sz="2800" i="1" dirty="0" err="1" smtClean="0"/>
              <a:t>hordeolum</a:t>
            </a:r>
            <a:r>
              <a:rPr lang="en-GB" sz="2800" i="1" dirty="0" smtClean="0"/>
              <a:t> </a:t>
            </a:r>
            <a:r>
              <a:rPr lang="en-GB" sz="2800" i="1" dirty="0" smtClean="0"/>
              <a:t/>
            </a:r>
            <a:br>
              <a:rPr lang="en-GB" sz="2800" i="1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sv-SE" sz="1600" dirty="0" smtClean="0"/>
              <a:t>Ke Chang, Andrew Law, Menghu Guo, L. Susan Wieland, Lixing Lao </a:t>
            </a: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600" dirty="0" smtClean="0"/>
              <a:t>Issue </a:t>
            </a:r>
            <a:r>
              <a:rPr lang="sv-SE" sz="1600" dirty="0"/>
              <a:t>2</a:t>
            </a:r>
            <a:r>
              <a:rPr lang="sv-SE" sz="1600" dirty="0" smtClean="0"/>
              <a:t>, 2017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38" y="4587038"/>
            <a:ext cx="4464000" cy="822600"/>
          </a:xfrm>
        </p:spPr>
        <p:txBody>
          <a:bodyPr/>
          <a:lstStyle/>
          <a:p>
            <a:r>
              <a:rPr lang="en-GB" dirty="0" smtClean="0"/>
              <a:t>A presentation to:</a:t>
            </a:r>
          </a:p>
          <a:p>
            <a:r>
              <a:rPr lang="en-GB" b="0" dirty="0" smtClean="0"/>
              <a:t>Meeting name</a:t>
            </a:r>
          </a:p>
          <a:p>
            <a:pPr lvl="1"/>
            <a:r>
              <a:rPr lang="en-GB" dirty="0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Table of Contents</a:t>
            </a:r>
            <a:endParaRPr lang="en-GB" dirty="0">
              <a:solidFill>
                <a:srgbClr val="00AAAA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891007"/>
              </p:ext>
            </p:extLst>
          </p:nvPr>
        </p:nvGraphicFramePr>
        <p:xfrm>
          <a:off x="444500" y="2282825"/>
          <a:ext cx="6134021" cy="2666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400"/>
                <a:gridCol w="5856621"/>
              </a:tblGrid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01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Background</a:t>
                      </a: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02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Types</a:t>
                      </a:r>
                      <a:r>
                        <a:rPr lang="en-GB" sz="1400" baseline="0" dirty="0" smtClean="0">
                          <a:solidFill>
                            <a:schemeClr val="tx2"/>
                          </a:solidFill>
                        </a:rPr>
                        <a:t> of studies</a:t>
                      </a:r>
                      <a:endParaRPr lang="en-GB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03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Key results</a:t>
                      </a: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04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Tables (Risk of Bias/Forest Plots)</a:t>
                      </a: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05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Conclusions</a:t>
                      </a: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bg2"/>
                          </a:solidFill>
                          <a:latin typeface="+mj-lt"/>
                        </a:rPr>
                        <a:t>06</a:t>
                      </a:r>
                      <a:endParaRPr lang="en-GB" sz="1400" b="1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 marL="0" marR="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2"/>
                          </a:solidFill>
                        </a:rPr>
                        <a:t>Acknowledgements</a:t>
                      </a:r>
                      <a:endParaRPr lang="en-GB" sz="140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0" marR="1080000" marT="36000" marB="0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01: Background</a:t>
            </a:r>
            <a:endParaRPr lang="en-GB" dirty="0">
              <a:solidFill>
                <a:srgbClr val="00A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2275200"/>
            <a:ext cx="6838886" cy="3909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Hordeolum</a:t>
            </a:r>
            <a:r>
              <a:rPr lang="en-GB" dirty="0" smtClean="0"/>
              <a:t> is a common, acute inflammation of the eyelid, usually caused by obstructions in the sebaceous glands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Acupuncture may be an effective way to treat acute </a:t>
            </a:r>
            <a:r>
              <a:rPr lang="en-GB" dirty="0" err="1" smtClean="0"/>
              <a:t>hordeolum</a:t>
            </a:r>
            <a:r>
              <a:rPr lang="en-GB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Objective</a:t>
            </a:r>
          </a:p>
          <a:p>
            <a:pPr marL="522288" lvl="1" indent="-342900"/>
            <a:r>
              <a:rPr lang="en-US" b="1" dirty="0"/>
              <a:t>T</a:t>
            </a:r>
            <a:r>
              <a:rPr lang="en-US" b="1" dirty="0" smtClean="0"/>
              <a:t>o </a:t>
            </a:r>
            <a:r>
              <a:rPr lang="en-US" b="1" dirty="0"/>
              <a:t>investigate the effectiveness and safety of acupuncture to treat acute </a:t>
            </a:r>
            <a:r>
              <a:rPr lang="en-US" b="1" dirty="0" err="1"/>
              <a:t>hordeolum</a:t>
            </a:r>
            <a:r>
              <a:rPr lang="en-US" b="1" dirty="0"/>
              <a:t> compared with no treatment, sham acupuncture, or other active treatment.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5850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02: Types of studies</a:t>
            </a:r>
            <a:endParaRPr lang="en-GB" dirty="0">
              <a:solidFill>
                <a:srgbClr val="00A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7" y="2275200"/>
            <a:ext cx="6919005" cy="3909600"/>
          </a:xfrm>
        </p:spPr>
        <p:txBody>
          <a:bodyPr/>
          <a:lstStyle/>
          <a:p>
            <a:pPr marL="0" lvl="1" indent="0">
              <a:buNone/>
            </a:pPr>
            <a:r>
              <a:rPr lang="en-GB" b="1" dirty="0" smtClean="0"/>
              <a:t>Participants</a:t>
            </a:r>
          </a:p>
          <a:p>
            <a:pPr marL="0" lvl="1" indent="0">
              <a:buNone/>
            </a:pPr>
            <a:r>
              <a:rPr lang="en-GB" dirty="0" smtClean="0"/>
              <a:t>Six randomized controlled trials, 531 participants</a:t>
            </a:r>
            <a:endParaRPr lang="en-GB" dirty="0" smtClean="0"/>
          </a:p>
          <a:p>
            <a:pPr marL="0" lvl="1" indent="0">
              <a:buNone/>
            </a:pPr>
            <a:endParaRPr lang="en-GB" b="1" dirty="0" smtClean="0"/>
          </a:p>
          <a:p>
            <a:pPr marL="0" lvl="1" indent="0">
              <a:buNone/>
            </a:pPr>
            <a:r>
              <a:rPr lang="en-GB" b="1" dirty="0" smtClean="0"/>
              <a:t>Interventions</a:t>
            </a:r>
          </a:p>
          <a:p>
            <a:pPr marL="457200" lvl="1" indent="-457200">
              <a:buAutoNum type="arabicPeriod"/>
            </a:pPr>
            <a:r>
              <a:rPr lang="en-GB" dirty="0" smtClean="0"/>
              <a:t>Acupuncture versus conventional treatments</a:t>
            </a:r>
          </a:p>
          <a:p>
            <a:pPr marL="457200" lvl="1" indent="-457200">
              <a:buAutoNum type="arabicPeriod"/>
            </a:pPr>
            <a:r>
              <a:rPr lang="en-GB" dirty="0" smtClean="0"/>
              <a:t>Acupuncture plus conventional treatment versus conventional treatment alone  </a:t>
            </a:r>
          </a:p>
          <a:p>
            <a:pPr marL="457200" lvl="1" indent="-45720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23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03: Key results</a:t>
            </a:r>
            <a:endParaRPr lang="en-GB" dirty="0">
              <a:solidFill>
                <a:srgbClr val="00A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7" y="2275200"/>
            <a:ext cx="6919005" cy="3909600"/>
          </a:xfrm>
        </p:spPr>
        <p:txBody>
          <a:bodyPr/>
          <a:lstStyle/>
          <a:p>
            <a:r>
              <a:rPr lang="en-GB" dirty="0" smtClean="0"/>
              <a:t>“</a:t>
            </a:r>
            <a:r>
              <a:rPr lang="en-US" dirty="0"/>
              <a:t>Two trials showed that resolution of acute </a:t>
            </a:r>
            <a:r>
              <a:rPr lang="en-US" dirty="0" err="1"/>
              <a:t>hordeolum</a:t>
            </a:r>
            <a:r>
              <a:rPr lang="en-US" dirty="0"/>
              <a:t> was more likely in the acupuncture group when compared with topical </a:t>
            </a:r>
            <a:r>
              <a:rPr lang="en-US" dirty="0" smtClean="0"/>
              <a:t>antibiotics…”</a:t>
            </a:r>
          </a:p>
          <a:p>
            <a:r>
              <a:rPr lang="en-US" dirty="0"/>
              <a:t>1 RCT; 32 participants; </a:t>
            </a:r>
            <a:r>
              <a:rPr lang="en-US" dirty="0" smtClean="0"/>
              <a:t>RR </a:t>
            </a:r>
            <a:r>
              <a:rPr lang="en-US" dirty="0"/>
              <a:t>3.60; 95% </a:t>
            </a:r>
            <a:r>
              <a:rPr lang="en-US" dirty="0" smtClean="0"/>
              <a:t>CI </a:t>
            </a:r>
            <a:r>
              <a:rPr lang="en-US" dirty="0"/>
              <a:t>1.34 to 9.70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“…or oral antibiotics plus warm compresses.”</a:t>
            </a:r>
          </a:p>
          <a:p>
            <a:r>
              <a:rPr lang="fr-FR" dirty="0"/>
              <a:t>1 RCT; 120 participants; RR 1.45; 95% CI 1.18 to 1.78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7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03: Key results</a:t>
            </a:r>
            <a:endParaRPr lang="en-GB" dirty="0">
              <a:solidFill>
                <a:srgbClr val="00A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7" y="2275200"/>
            <a:ext cx="6919005" cy="3909600"/>
          </a:xfrm>
        </p:spPr>
        <p:txBody>
          <a:bodyPr/>
          <a:lstStyle/>
          <a:p>
            <a:r>
              <a:rPr lang="en-US" dirty="0" smtClean="0"/>
              <a:t>“One </a:t>
            </a:r>
            <a:r>
              <a:rPr lang="en-US" dirty="0"/>
              <a:t>of the three </a:t>
            </a:r>
            <a:r>
              <a:rPr lang="en-US" dirty="0" smtClean="0"/>
              <a:t>RCTs did </a:t>
            </a:r>
            <a:r>
              <a:rPr lang="en-US" dirty="0"/>
              <a:t>not report the resolution of acute </a:t>
            </a:r>
            <a:r>
              <a:rPr lang="en-US" dirty="0" err="1"/>
              <a:t>hordeolum</a:t>
            </a:r>
            <a:r>
              <a:rPr lang="en-US" dirty="0"/>
              <a:t>; however, it reported that acute </a:t>
            </a:r>
            <a:r>
              <a:rPr lang="en-US" dirty="0" err="1"/>
              <a:t>hordeolum</a:t>
            </a:r>
            <a:r>
              <a:rPr lang="en-US" dirty="0"/>
              <a:t> relief might be higher when acupuncture was combined with conventional treatments than with conventional treatments alone </a:t>
            </a:r>
            <a:r>
              <a:rPr lang="en-US" dirty="0" smtClean="0"/>
              <a:t>group”</a:t>
            </a:r>
            <a:endParaRPr lang="en-US" dirty="0"/>
          </a:p>
          <a:p>
            <a:r>
              <a:rPr lang="en-US" dirty="0" smtClean="0"/>
              <a:t>	60 </a:t>
            </a:r>
            <a:r>
              <a:rPr lang="en-US" dirty="0"/>
              <a:t>participants; RR 1.80; 95% CI 1.00 to </a:t>
            </a:r>
            <a:r>
              <a:rPr lang="en-US" dirty="0" smtClean="0"/>
              <a:t>3.23</a:t>
            </a:r>
          </a:p>
          <a:p>
            <a:r>
              <a:rPr lang="en-US" dirty="0" smtClean="0"/>
              <a:t>“Pooled </a:t>
            </a:r>
            <a:r>
              <a:rPr lang="en-US" dirty="0"/>
              <a:t>analysis of the remaining two </a:t>
            </a:r>
            <a:r>
              <a:rPr lang="en-US" dirty="0" smtClean="0"/>
              <a:t>RCTs estimated </a:t>
            </a:r>
            <a:r>
              <a:rPr lang="en-US" dirty="0"/>
              <a:t>resolution of acute </a:t>
            </a:r>
            <a:r>
              <a:rPr lang="en-US" dirty="0" err="1"/>
              <a:t>hordeolum</a:t>
            </a:r>
            <a:r>
              <a:rPr lang="en-US" dirty="0"/>
              <a:t> was slightly higher in the combined treatment group compared with the conventional treatment alone group at 7-day </a:t>
            </a:r>
            <a:r>
              <a:rPr lang="en-US" dirty="0" smtClean="0"/>
              <a:t>follow-up”</a:t>
            </a:r>
          </a:p>
          <a:p>
            <a:r>
              <a:rPr lang="en-US" dirty="0"/>
              <a:t>	</a:t>
            </a:r>
            <a:r>
              <a:rPr lang="en-US" dirty="0"/>
              <a:t> </a:t>
            </a:r>
            <a:r>
              <a:rPr lang="en-US" dirty="0" smtClean="0"/>
              <a:t>210 </a:t>
            </a:r>
            <a:r>
              <a:rPr lang="en-US" dirty="0"/>
              <a:t>participants; RR 1.12; 95% CI 1.03 to 1.23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0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04: Tables</a:t>
            </a:r>
            <a:endParaRPr lang="en-US" dirty="0"/>
          </a:p>
        </p:txBody>
      </p:sp>
      <p:pic>
        <p:nvPicPr>
          <p:cNvPr id="1028" name="Picture 4" descr="Fig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321" y="1634019"/>
            <a:ext cx="2867025" cy="490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50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AAAA"/>
                </a:solidFill>
              </a:rPr>
              <a:t>05: Conclusions</a:t>
            </a:r>
            <a:endParaRPr lang="en-GB" dirty="0">
              <a:solidFill>
                <a:srgbClr val="00A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7" y="2275200"/>
            <a:ext cx="6919005" cy="3909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“</a:t>
            </a:r>
            <a:r>
              <a:rPr lang="en-US" dirty="0"/>
              <a:t>acupuncture with or without conventional treatments may provide short-term benefits for treating acute </a:t>
            </a:r>
            <a:r>
              <a:rPr lang="en-US" dirty="0" err="1"/>
              <a:t>hordeolum</a:t>
            </a:r>
            <a:r>
              <a:rPr lang="en-US" dirty="0"/>
              <a:t> when compared with conventional treatments </a:t>
            </a:r>
            <a:r>
              <a:rPr lang="en-US" dirty="0" smtClean="0"/>
              <a:t>alone”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Because no RCTs included a valid sham acupuncture control, we cannot rule out a potential expectation/placebo effect associated with acupuncture</a:t>
            </a:r>
            <a:r>
              <a:rPr lang="en-US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94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00AAAA"/>
                </a:solidFill>
              </a:rPr>
              <a:t>06: </a:t>
            </a:r>
            <a:r>
              <a:rPr lang="en-GB" dirty="0">
                <a:solidFill>
                  <a:srgbClr val="00AAAA"/>
                </a:solidFill>
              </a:rPr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2112820"/>
            <a:ext cx="7387092" cy="3909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Cochrane Eyes and Vision US Satellite, funded by the National Eye Institute, National Institutes of </a:t>
            </a:r>
            <a:r>
              <a:rPr lang="en-US" dirty="0" smtClean="0"/>
              <a:t>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Cochrane Eyes and Vision Editorial Base</a:t>
            </a:r>
            <a:r>
              <a:rPr lang="en-US" dirty="0"/>
              <a:t>, funded by </a:t>
            </a:r>
            <a:r>
              <a:rPr lang="en-US" dirty="0" smtClean="0"/>
              <a:t>the UK National </a:t>
            </a:r>
            <a:r>
              <a:rPr lang="en-US" dirty="0"/>
              <a:t>Health Service </a:t>
            </a:r>
            <a:r>
              <a:rPr lang="en-US" dirty="0" smtClean="0"/>
              <a:t>Research </a:t>
            </a:r>
            <a:r>
              <a:rPr lang="en-US" dirty="0"/>
              <a:t>and </a:t>
            </a:r>
            <a:r>
              <a:rPr lang="en-US" dirty="0" smtClean="0"/>
              <a:t>Development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Ke</a:t>
            </a:r>
            <a:r>
              <a:rPr lang="en-US" dirty="0" smtClean="0"/>
              <a:t> Chang, Andrew Law, </a:t>
            </a:r>
            <a:r>
              <a:rPr lang="en-US" dirty="0" err="1" smtClean="0"/>
              <a:t>Menghu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, L. Susan Wieland, </a:t>
            </a:r>
            <a:r>
              <a:rPr lang="en-US" dirty="0" err="1" smtClean="0"/>
              <a:t>Xueyong</a:t>
            </a:r>
            <a:r>
              <a:rPr lang="en-US" dirty="0" smtClean="0"/>
              <a:t> Shen, </a:t>
            </a:r>
            <a:r>
              <a:rPr lang="en-US" dirty="0" err="1" smtClean="0"/>
              <a:t>Lixing</a:t>
            </a:r>
            <a:r>
              <a:rPr lang="en-US" dirty="0" smtClean="0"/>
              <a:t> Lao </a:t>
            </a:r>
            <a:endParaRPr lang="en-US" dirty="0" smtClean="0"/>
          </a:p>
          <a:p>
            <a:r>
              <a:rPr lang="sv-SE" b="1" dirty="0" smtClean="0"/>
              <a:t>Review citation</a:t>
            </a:r>
          </a:p>
          <a:p>
            <a:r>
              <a:rPr lang="en-US" u="sng" dirty="0"/>
              <a:t>Cheng K, Law A, </a:t>
            </a:r>
            <a:r>
              <a:rPr lang="en-US" u="sng" dirty="0" err="1"/>
              <a:t>Guo</a:t>
            </a:r>
            <a:r>
              <a:rPr lang="en-US" u="sng" dirty="0"/>
              <a:t> M, Wieland LS, Shen X, Lao L. Acupuncture for acute </a:t>
            </a:r>
            <a:r>
              <a:rPr lang="en-US" u="sng" dirty="0" err="1"/>
              <a:t>hordeolum</a:t>
            </a:r>
            <a:r>
              <a:rPr lang="en-US" u="sng" dirty="0"/>
              <a:t>. Cochrane Database of Systematic Reviews 2017, Issue 2. Art. No.: CD011075. DOI: 10.1002/14651858.CD011075.pub2</a:t>
            </a:r>
            <a:endParaRPr lang="sv-SE" b="1" u="sng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420" y="280431"/>
            <a:ext cx="1182813" cy="874787"/>
          </a:xfrm>
          <a:prstGeom prst="rect">
            <a:avLst/>
          </a:prstGeom>
        </p:spPr>
      </p:pic>
      <p:pic>
        <p:nvPicPr>
          <p:cNvPr id="7" name="Picture 1" descr="nei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4765" y="280430"/>
            <a:ext cx="1528110" cy="8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40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VG_Branded_PPT_Template">
  <a:themeElements>
    <a:clrScheme name="Cochrane teal">
      <a:dk1>
        <a:srgbClr val="000000"/>
      </a:dk1>
      <a:lt1>
        <a:srgbClr val="FFFFFF"/>
      </a:lt1>
      <a:dk2>
        <a:srgbClr val="002D64"/>
      </a:dk2>
      <a:lt2>
        <a:srgbClr val="00AAAA"/>
      </a:lt2>
      <a:accent1>
        <a:srgbClr val="002D64"/>
      </a:accent1>
      <a:accent2>
        <a:srgbClr val="00AAAA"/>
      </a:accent2>
      <a:accent3>
        <a:srgbClr val="696969"/>
      </a:accent3>
      <a:accent4>
        <a:srgbClr val="999999"/>
      </a:accent4>
      <a:accent5>
        <a:srgbClr val="CCCCCC"/>
      </a:accent5>
      <a:accent6>
        <a:srgbClr val="E6E6E6"/>
      </a:accent6>
      <a:hlink>
        <a:srgbClr val="002D64"/>
      </a:hlink>
      <a:folHlink>
        <a:srgbClr val="002D64"/>
      </a:folHlink>
    </a:clrScheme>
    <a:fontScheme name="Cochrane">
      <a:majorFont>
        <a:latin typeface="Source Sans Pro"/>
        <a:ea typeface=""/>
        <a:cs typeface=""/>
      </a:majorFont>
      <a:minorFont>
        <a:latin typeface="Source Sans Pro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EVG_Branded_PPT_Template" id="{2CF02060-34C0-4EB9-9B0E-5DFA36141274}" vid="{F6CDF083-06D5-45CC-AEC5-A8B4676F01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CEVG_Branded_PPT_Template</Template>
  <TotalTime>433</TotalTime>
  <Words>389</Words>
  <Application>Microsoft Office PowerPoint</Application>
  <PresentationFormat>On-screen Show (4:3)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Source Sans Pro</vt:lpstr>
      <vt:lpstr>Source Sans Pro Semibold</vt:lpstr>
      <vt:lpstr>CEVG_Branded_PPT_Template</vt:lpstr>
      <vt:lpstr>Acupuncture for acute hordeolum   Ke Chang, Andrew Law, Menghu Guo, L. Susan Wieland, Lixing Lao   Issue 2, 2017</vt:lpstr>
      <vt:lpstr>Table of Contents</vt:lpstr>
      <vt:lpstr>01: Background</vt:lpstr>
      <vt:lpstr>02: Types of studies</vt:lpstr>
      <vt:lpstr>03: Key results</vt:lpstr>
      <vt:lpstr>03: Key results</vt:lpstr>
      <vt:lpstr>04: Tables</vt:lpstr>
      <vt:lpstr>05: Conclusions</vt:lpstr>
      <vt:lpstr>06: Acknowledgements</vt:lpstr>
    </vt:vector>
  </TitlesOfParts>
  <Company>Johns Hopkins School of Public Health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 maximum</dc:title>
  <dc:creator>64bit</dc:creator>
  <cp:lastModifiedBy>Money, Sarah</cp:lastModifiedBy>
  <cp:revision>38</cp:revision>
  <cp:lastPrinted>2016-02-03T18:10:19Z</cp:lastPrinted>
  <dcterms:created xsi:type="dcterms:W3CDTF">2016-01-08T19:44:44Z</dcterms:created>
  <dcterms:modified xsi:type="dcterms:W3CDTF">2017-06-05T16:43:50Z</dcterms:modified>
</cp:coreProperties>
</file>