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8" r:id="rId8"/>
    <p:sldId id="279" r:id="rId9"/>
    <p:sldId id="274" r:id="rId10"/>
    <p:sldId id="275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584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Types of intraocular lenses for cataract surgery in eyes with uveitis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Theresa G Leung, Kristina Lindsley, Irene C Kuo 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smtClean="0"/>
              <a:t>Issue </a:t>
            </a:r>
            <a:r>
              <a:rPr lang="sv-SE" sz="1600" dirty="0"/>
              <a:t>3</a:t>
            </a:r>
            <a:r>
              <a:rPr lang="sv-SE" sz="1600" smtClean="0"/>
              <a:t>, </a:t>
            </a:r>
            <a:r>
              <a:rPr lang="sv-SE" sz="1600" dirty="0" smtClean="0"/>
              <a:t>2014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Theresa G Leung, Kristina </a:t>
            </a:r>
            <a:r>
              <a:rPr lang="en-US" dirty="0" err="1" smtClean="0"/>
              <a:t>Lindsley</a:t>
            </a:r>
            <a:r>
              <a:rPr lang="en-US" dirty="0" smtClean="0"/>
              <a:t>, Irene C </a:t>
            </a:r>
            <a:r>
              <a:rPr lang="en-US" dirty="0" err="1" smtClean="0"/>
              <a:t>Kuo</a:t>
            </a:r>
            <a:endParaRPr lang="en-US" dirty="0" smtClean="0"/>
          </a:p>
          <a:p>
            <a:r>
              <a:rPr lang="sv-SE" b="1" dirty="0" smtClean="0"/>
              <a:t>Review citation</a:t>
            </a:r>
          </a:p>
          <a:p>
            <a:r>
              <a:rPr lang="en-US" u="sng" dirty="0"/>
              <a:t>Leung TG, </a:t>
            </a:r>
            <a:r>
              <a:rPr lang="en-US" u="sng" dirty="0" err="1"/>
              <a:t>Lindsley</a:t>
            </a:r>
            <a:r>
              <a:rPr lang="en-US" u="sng" dirty="0"/>
              <a:t> K, </a:t>
            </a:r>
            <a:r>
              <a:rPr lang="en-US" u="sng" dirty="0" err="1"/>
              <a:t>Kuo</a:t>
            </a:r>
            <a:r>
              <a:rPr lang="en-US" u="sng" dirty="0"/>
              <a:t> IC. Types of intraocular lenses for cataract surgery in eyes with uveitis. Cochrane Database of Systematic Reviews 2014, Issue 3. Art. No.: CD007284. DOI: 10.1002/14651858.CD007284.pub2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Cataract formation is a major complication </a:t>
            </a:r>
            <a:r>
              <a:rPr lang="en-GB" dirty="0" smtClean="0"/>
              <a:t>that stems from uveitis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Following cataract surgery, intraocular lenses (IOLs) are inserted into the eye to replace the natural lens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GB" dirty="0" smtClean="0"/>
              <a:t>To summarize th</a:t>
            </a:r>
            <a:r>
              <a:rPr lang="en-GB" dirty="0" smtClean="0"/>
              <a:t>e effects of different IOLs on visual outcomes and quality of life in people with uveitis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216 participants, four RCTs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Hydrophobic acrylic IOL, silicone IOL, heparin surface modification poly(methyl methacrylate) (PMMA) IOL or non-modified PMMA IOL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HSM PMMA IOL or unmodified PMMA IOL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Hydrophobic IOL or hydrophilic acrylic IOL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753874"/>
            <a:ext cx="8425482" cy="632838"/>
          </a:xfrm>
        </p:spPr>
        <p:txBody>
          <a:bodyPr/>
          <a:lstStyle/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Clr>
                <a:srgbClr val="00AAAA"/>
              </a:buClr>
              <a:buSzTx/>
              <a:tabLst/>
              <a:defRPr/>
            </a:pPr>
            <a:r>
              <a:rPr lang="en-GB" sz="3600" b="1" dirty="0" smtClean="0">
                <a:solidFill>
                  <a:srgbClr val="00AAAA"/>
                </a:solidFill>
              </a:rPr>
              <a:t>03: Key results</a:t>
            </a:r>
            <a:r>
              <a:rPr lang="en-GB" dirty="0" smtClean="0">
                <a:solidFill>
                  <a:srgbClr val="00AAAA"/>
                </a:solidFill>
              </a:rPr>
              <a:t/>
            </a:r>
            <a:br>
              <a:rPr lang="en-GB" dirty="0" smtClean="0">
                <a:solidFill>
                  <a:srgbClr val="00AAAA"/>
                </a:solidFill>
              </a:rPr>
            </a:br>
            <a:r>
              <a:rPr kumimoji="0" lang="en-GB" sz="2000" b="0" i="0" u="none" strike="noStrike" kern="1200" cap="none" spc="-20" normalizeH="0" baseline="0" noProof="0" dirty="0" smtClean="0">
                <a:ln>
                  <a:noFill/>
                </a:ln>
                <a:solidFill>
                  <a:srgbClr val="002D64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Hydrophobic acrylic IOL, silicone IOL, heparin surface modification poly(methyl methacrylate) (PMMA) IOL or non-modified PMMA IOL</a:t>
            </a:r>
            <a:br>
              <a:rPr kumimoji="0" lang="en-GB" sz="2000" b="0" i="0" u="none" strike="noStrike" kern="1200" cap="none" spc="-20" normalizeH="0" baseline="0" noProof="0" dirty="0" smtClean="0">
                <a:ln>
                  <a:noFill/>
                </a:ln>
                <a:solidFill>
                  <a:srgbClr val="002D64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</a:b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386711"/>
            <a:ext cx="7243453" cy="4080995"/>
          </a:xfrm>
        </p:spPr>
        <p:txBody>
          <a:bodyPr/>
          <a:lstStyle/>
          <a:p>
            <a:r>
              <a:rPr lang="en-GB" sz="1800" dirty="0" smtClean="0"/>
              <a:t>“</a:t>
            </a:r>
            <a:r>
              <a:rPr lang="en-US" sz="1800" dirty="0"/>
              <a:t>Proportions of participants with one or more Snellen lines of visual improvement were similar among the four treatment groups at one year' </a:t>
            </a:r>
            <a:r>
              <a:rPr lang="en-US" sz="1800" dirty="0" smtClean="0"/>
              <a:t>follow-up…”</a:t>
            </a:r>
          </a:p>
          <a:p>
            <a:endParaRPr lang="en-US" sz="1800" dirty="0"/>
          </a:p>
          <a:p>
            <a:r>
              <a:rPr lang="en-US" sz="1800" dirty="0" smtClean="0"/>
              <a:t>“</a:t>
            </a:r>
            <a:r>
              <a:rPr lang="en-US" sz="1800" dirty="0"/>
              <a:t>At one year' follow-up, fewer eyes randomized to hydrophobic acrylic IOLs developed posterior </a:t>
            </a:r>
            <a:r>
              <a:rPr lang="en-US" sz="1800" dirty="0" err="1"/>
              <a:t>synechiae</a:t>
            </a:r>
            <a:r>
              <a:rPr lang="en-US" sz="1800" dirty="0"/>
              <a:t> when compared with eyes receiving silicone </a:t>
            </a:r>
            <a:r>
              <a:rPr lang="en-US" sz="1800" dirty="0" smtClean="0"/>
              <a:t>IOLs (RR 0.18, 95% CI 0.04 to 0.79)”</a:t>
            </a:r>
          </a:p>
          <a:p>
            <a:endParaRPr lang="en-US" sz="1800" dirty="0"/>
          </a:p>
          <a:p>
            <a:r>
              <a:rPr lang="en-US" sz="1800" dirty="0" smtClean="0"/>
              <a:t>“…the </a:t>
            </a:r>
            <a:r>
              <a:rPr lang="en-US" sz="1800" dirty="0"/>
              <a:t>effects between these groups were less certain with respect to developing posterior capsule </a:t>
            </a:r>
            <a:r>
              <a:rPr lang="en-US" sz="1800" dirty="0" smtClean="0"/>
              <a:t>opacification…, </a:t>
            </a:r>
            <a:r>
              <a:rPr lang="en-US" sz="1800" dirty="0"/>
              <a:t>corneal </a:t>
            </a:r>
            <a:r>
              <a:rPr lang="en-US" sz="1800" dirty="0" smtClean="0"/>
              <a:t>edema…, cystoid </a:t>
            </a:r>
            <a:r>
              <a:rPr lang="en-US" sz="1800" dirty="0"/>
              <a:t>macular </a:t>
            </a:r>
            <a:r>
              <a:rPr lang="en-US" sz="1800" dirty="0" smtClean="0"/>
              <a:t>edema…, </a:t>
            </a:r>
            <a:r>
              <a:rPr lang="en-US" sz="1800" dirty="0"/>
              <a:t>or mild IOL </a:t>
            </a:r>
            <a:r>
              <a:rPr lang="en-US" sz="1800" dirty="0" err="1" smtClean="0"/>
              <a:t>decentration</a:t>
            </a:r>
            <a:r>
              <a:rPr lang="en-US" sz="1800" dirty="0" smtClean="0"/>
              <a:t>.”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</a:t>
            </a:r>
            <a:r>
              <a:rPr lang="en-GB" dirty="0" smtClean="0">
                <a:solidFill>
                  <a:srgbClr val="00AAAA"/>
                </a:solidFill>
              </a:rPr>
              <a:t>)</a:t>
            </a:r>
            <a:br>
              <a:rPr lang="en-GB" dirty="0" smtClean="0">
                <a:solidFill>
                  <a:srgbClr val="00AAAA"/>
                </a:solidFill>
              </a:rPr>
            </a:br>
            <a:r>
              <a:rPr lang="en-GB" sz="1800" b="0" dirty="0" smtClean="0">
                <a:solidFill>
                  <a:srgbClr val="00AAAA"/>
                </a:solidFill>
              </a:rPr>
              <a:t>HSM PMMA IOLs versus unmodified PMMA IOLs</a:t>
            </a:r>
            <a:endParaRPr lang="en-GB" sz="1800" b="0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Two intra-individual studies also compared HSM PMMA IOLs with unmodified PMMA IOLs at three or six months of </a:t>
            </a:r>
            <a:r>
              <a:rPr lang="en-US" dirty="0" smtClean="0"/>
              <a:t>follow-up.”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These studies, including a combined total of 16 participants with uveitis, were insufficiently powered to detect differences in outcomes </a:t>
            </a:r>
            <a:r>
              <a:rPr lang="en-US" dirty="0" smtClean="0"/>
              <a:t>…”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</a:t>
            </a:r>
            <a:r>
              <a:rPr lang="en-GB" dirty="0" smtClean="0">
                <a:solidFill>
                  <a:srgbClr val="00AAAA"/>
                </a:solidFill>
              </a:rPr>
              <a:t>)</a:t>
            </a:r>
            <a:br>
              <a:rPr lang="en-GB" dirty="0" smtClean="0">
                <a:solidFill>
                  <a:srgbClr val="00AAAA"/>
                </a:solidFill>
              </a:rPr>
            </a:br>
            <a:r>
              <a:rPr lang="en-GB" sz="1800" b="0" dirty="0" smtClean="0">
                <a:solidFill>
                  <a:srgbClr val="00AAAA"/>
                </a:solidFill>
              </a:rPr>
              <a:t>Hydrophobic or hydrophilic acrylic IOL</a:t>
            </a:r>
            <a:endParaRPr lang="en-GB" sz="1800" b="0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At three months, there were no statistical or clinical differences between hydrophobic and hydrophilic acrylic IOL types in the proportions of participants with two or more Snellen lines of visual </a:t>
            </a:r>
            <a:r>
              <a:rPr lang="en-US" dirty="0" smtClean="0"/>
              <a:t>improvement…”</a:t>
            </a:r>
          </a:p>
          <a:p>
            <a:r>
              <a:rPr lang="en-US" dirty="0"/>
              <a:t>	</a:t>
            </a:r>
            <a:r>
              <a:rPr lang="en-US" dirty="0" smtClean="0"/>
              <a:t>RR 1.03, 95% CI 0.87 to 1.22</a:t>
            </a:r>
          </a:p>
          <a:p>
            <a:endParaRPr lang="en-US" dirty="0"/>
          </a:p>
          <a:p>
            <a:r>
              <a:rPr lang="en-US" dirty="0" smtClean="0"/>
              <a:t>“There </a:t>
            </a:r>
            <a:r>
              <a:rPr lang="en-US" dirty="0"/>
              <a:t>were similar rates in the development of PCO between hydrophobic or hydrophilic acrylic IOLs at six months' </a:t>
            </a:r>
            <a:r>
              <a:rPr lang="en-US" dirty="0" smtClean="0"/>
              <a:t>follow-up…”</a:t>
            </a:r>
          </a:p>
          <a:p>
            <a:r>
              <a:rPr lang="en-US" dirty="0" smtClean="0"/>
              <a:t>	RR 1.00, 95% CI 0.80 to 1.25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68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692" y="2311515"/>
            <a:ext cx="2686050" cy="3838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“…</a:t>
            </a:r>
            <a:r>
              <a:rPr lang="en-US" dirty="0"/>
              <a:t>there is uncertainty as to which type of IOL provides the best visual and clinical outcomes in people with uveitis undergoing cataract surgery</a:t>
            </a:r>
            <a:r>
              <a:rPr lang="en-US" dirty="0" smtClean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Evidence of a superior effect of hydrophobic acrylic lenses over silicone lenses, specifically for posterior </a:t>
            </a:r>
            <a:r>
              <a:rPr lang="en-US" dirty="0" err="1"/>
              <a:t>synechiae</a:t>
            </a:r>
            <a:r>
              <a:rPr lang="en-US" dirty="0"/>
              <a:t> outcomes comes from a single study at a high risk of performance and detection bias. </a:t>
            </a:r>
            <a:r>
              <a:rPr lang="en-US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586</TotalTime>
  <Words>490</Words>
  <Application>Microsoft Office PowerPoint</Application>
  <PresentationFormat>On-screen Show (4:3)</PresentationFormat>
  <Paragraphs>64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Source Sans Pro</vt:lpstr>
      <vt:lpstr>Source Sans Pro Semibold</vt:lpstr>
      <vt:lpstr>CEVG_Branded_PPT_Template</vt:lpstr>
      <vt:lpstr>Types of intraocular lenses for cataract surgery in eyes with uveitis  Theresa G Leung, Kristina Lindsley, Irene C Kuo   Issue 3, 2014</vt:lpstr>
      <vt:lpstr>Table of Contents</vt:lpstr>
      <vt:lpstr>01: Background</vt:lpstr>
      <vt:lpstr>02: Types of studies</vt:lpstr>
      <vt:lpstr>03: Key results Hydrophobic acrylic IOL, silicone IOL, heparin surface modification poly(methyl methacrylate) (PMMA) IOL or non-modified PMMA IOL </vt:lpstr>
      <vt:lpstr>03: Key results (continued) HSM PMMA IOLs versus unmodified PMMA IOLs</vt:lpstr>
      <vt:lpstr>03: Key results (continued) Hydrophobic or hydrophilic acrylic IOL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40</cp:revision>
  <cp:lastPrinted>2016-02-03T18:10:19Z</cp:lastPrinted>
  <dcterms:created xsi:type="dcterms:W3CDTF">2016-01-08T19:44:44Z</dcterms:created>
  <dcterms:modified xsi:type="dcterms:W3CDTF">2017-07-26T19:43:47Z</dcterms:modified>
</cp:coreProperties>
</file>