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3" r:id="rId3"/>
    <p:sldId id="264" r:id="rId4"/>
    <p:sldId id="265" r:id="rId5"/>
    <p:sldId id="276" r:id="rId6"/>
    <p:sldId id="279" r:id="rId7"/>
    <p:sldId id="280" r:id="rId8"/>
    <p:sldId id="281" r:id="rId9"/>
    <p:sldId id="274" r:id="rId10"/>
    <p:sldId id="275"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109" d="100"/>
          <a:sy n="109" d="100"/>
        </p:scale>
        <p:origin x="348" y="102"/>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7/3/2018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8</a:t>
            </a:fld>
            <a:endParaRPr lang="en-GB" dirty="0"/>
          </a:p>
        </p:txBody>
      </p:sp>
    </p:spTree>
    <p:extLst>
      <p:ext uri="{BB962C8B-B14F-4D97-AF65-F5344CB8AC3E}">
        <p14:creationId xmlns:p14="http://schemas.microsoft.com/office/powerpoint/2010/main" val="757564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hyperlink" Target="http://cochranelibrary-wiley.com/doi/10.1002/14651858.CD012447.pub2/full#CD012447-bbs2-0001"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hyperlink" Target="http://cochranelibrary-wiley.com/doi/10.1002/14651858.CD012447.pub2/full#CD012447-bbs2-0002"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233049"/>
            <a:ext cx="5590948" cy="2621279"/>
          </a:xfrm>
        </p:spPr>
        <p:txBody>
          <a:bodyPr/>
          <a:lstStyle/>
          <a:p>
            <a:pPr>
              <a:lnSpc>
                <a:spcPct val="100000"/>
              </a:lnSpc>
            </a:pPr>
            <a:r>
              <a:rPr lang="en-US" sz="2800" dirty="0"/>
              <a:t>Surgical interventions for vertical strabismus in superior oblique palsy</a:t>
            </a:r>
            <a:r>
              <a:rPr lang="en-GB" sz="2800" i="1" dirty="0"/>
              <a:t/>
            </a:r>
            <a:br>
              <a:rPr lang="en-GB" sz="2800" i="1" dirty="0"/>
            </a:br>
            <a:r>
              <a:rPr lang="sv-SE" sz="1600" dirty="0"/>
              <a:t/>
            </a:r>
            <a:br>
              <a:rPr lang="sv-SE" sz="1600" dirty="0"/>
            </a:br>
            <a:r>
              <a:rPr lang="en-US" sz="1600" dirty="0"/>
              <a:t>Melinda Chang, Anne Coleman, Victoria Tseng, Joseph </a:t>
            </a:r>
            <a:r>
              <a:rPr lang="en-US" sz="1600" dirty="0" err="1"/>
              <a:t>Demer</a:t>
            </a:r>
            <a:r>
              <a:rPr lang="sv-SE" sz="1600" dirty="0"/>
              <a:t/>
            </a:r>
            <a:br>
              <a:rPr lang="sv-SE" sz="1600" dirty="0"/>
            </a:br>
            <a:r>
              <a:rPr lang="sv-SE" sz="1600" dirty="0"/>
              <a:t/>
            </a:r>
            <a:br>
              <a:rPr lang="sv-SE" sz="1600" dirty="0"/>
            </a:br>
            <a:r>
              <a:rPr lang="sv-SE" sz="1600" dirty="0"/>
              <a:t/>
            </a:r>
            <a:br>
              <a:rPr lang="sv-SE" sz="1600" dirty="0"/>
            </a:br>
            <a:r>
              <a:rPr lang="sv-SE" sz="1600" dirty="0"/>
              <a:t>Issue 11, 2017</a:t>
            </a:r>
            <a:endParaRPr lang="en-GB" sz="2400" dirty="0"/>
          </a:p>
        </p:txBody>
      </p:sp>
      <p:sp>
        <p:nvSpPr>
          <p:cNvPr id="3" name="Subtitle 2"/>
          <p:cNvSpPr>
            <a:spLocks noGrp="1"/>
          </p:cNvSpPr>
          <p:nvPr>
            <p:ph type="subTitle" idx="1"/>
          </p:nvPr>
        </p:nvSpPr>
        <p:spPr>
          <a:xfrm>
            <a:off x="439738" y="4207896"/>
            <a:ext cx="4464000" cy="822600"/>
          </a:xfrm>
        </p:spPr>
        <p:txBody>
          <a:bodyPr/>
          <a:lstStyle/>
          <a:p>
            <a:r>
              <a:rPr lang="en-GB" dirty="0"/>
              <a:t>A presentation to:</a:t>
            </a:r>
          </a:p>
          <a:p>
            <a:r>
              <a:rPr lang="en-GB" b="0" dirty="0"/>
              <a:t>Meeting name</a:t>
            </a:r>
          </a:p>
          <a:p>
            <a:pPr lvl="1"/>
            <a:r>
              <a:rPr lang="en-GB" dirty="0"/>
              <a:t>Date</a:t>
            </a:r>
          </a:p>
        </p:txBody>
      </p:sp>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sz="1800" dirty="0"/>
              <a:t>Cochrane Eyes and Vision US Satellite, funded by the National Eye Institute, National Institutes of Health</a:t>
            </a:r>
          </a:p>
          <a:p>
            <a:pPr marL="342900" indent="-342900">
              <a:buFont typeface="Arial" panose="020B0604020202020204" pitchFamily="34" charset="0"/>
              <a:buChar char="•"/>
            </a:pPr>
            <a:r>
              <a:rPr lang="en-US" sz="1800" dirty="0"/>
              <a:t>Cochrane Eyes and Vision Editorial Base, funded by the UK National Health Service Research and Development </a:t>
            </a:r>
            <a:r>
              <a:rPr lang="en-US" sz="1800" dirty="0" err="1"/>
              <a:t>Programme</a:t>
            </a:r>
            <a:endParaRPr lang="en-US" sz="1800" dirty="0"/>
          </a:p>
          <a:p>
            <a:pPr marL="342900" indent="-342900">
              <a:buFont typeface="Arial" panose="020B0604020202020204" pitchFamily="34" charset="0"/>
              <a:buChar char="•"/>
            </a:pPr>
            <a:r>
              <a:rPr lang="sv-SE" sz="1800" dirty="0"/>
              <a:t>Systematic review conducted </a:t>
            </a:r>
            <a:r>
              <a:rPr lang="sv-SE" sz="1800"/>
              <a:t>by Melinda Chang, Anne Coleman, Victoria Tseng, Joseph Demer </a:t>
            </a:r>
            <a:r>
              <a:rPr lang="en-US" sz="1800"/>
              <a:t>in </a:t>
            </a:r>
            <a:r>
              <a:rPr lang="en-US" sz="1800" dirty="0"/>
              <a:t>collaboration with methodologists at the Cochrane Eyes and Vision US Satellite</a:t>
            </a:r>
          </a:p>
          <a:p>
            <a:r>
              <a:rPr lang="sv-SE" sz="1800" b="1" dirty="0"/>
              <a:t>Review citation</a:t>
            </a:r>
          </a:p>
          <a:p>
            <a:pPr fontAlgn="base"/>
            <a:r>
              <a:rPr lang="en-US" sz="1800" dirty="0"/>
              <a:t>Chang MY, Coleman AL, Tseng VL, </a:t>
            </a:r>
            <a:r>
              <a:rPr lang="en-US" sz="1800" dirty="0" err="1"/>
              <a:t>Demer</a:t>
            </a:r>
            <a:r>
              <a:rPr lang="en-US" sz="1800" dirty="0"/>
              <a:t> JL. Surgical interventions for vertical strabismus in superior oblique palsy. Cochrane Database of Systematic Reviews 2017, Issue 11. Art. No.: CD012447. DOI: 10.1002/14651858.CD012447.pub2.</a:t>
            </a:r>
          </a:p>
          <a:p>
            <a:r>
              <a:rPr lang="en-US" dirty="0"/>
              <a:t/>
            </a:r>
            <a:br>
              <a:rPr lang="en-US" dirty="0"/>
            </a:br>
            <a:endParaRPr lang="sv-SE" sz="18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Table of Contents</a:t>
            </a: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extLst>
                    <a:ext uri="{9D8B030D-6E8A-4147-A177-3AD203B41FA5}">
                      <a16:colId xmlns="" xmlns:a16="http://schemas.microsoft.com/office/drawing/2014/main" val="20000"/>
                    </a:ext>
                  </a:extLst>
                </a:gridCol>
                <a:gridCol w="5856621">
                  <a:extLst>
                    <a:ext uri="{9D8B030D-6E8A-4147-A177-3AD203B41FA5}">
                      <a16:colId xmlns="" xmlns:a16="http://schemas.microsoft.com/office/drawing/2014/main" val="20001"/>
                    </a:ext>
                  </a:extLst>
                </a:gridCol>
              </a:tblGrid>
              <a:tr h="444365">
                <a:tc>
                  <a:txBody>
                    <a:bodyPr/>
                    <a:lstStyle/>
                    <a:p>
                      <a:r>
                        <a:rPr lang="en-GB" sz="1400" b="1" dirty="0">
                          <a:solidFill>
                            <a:schemeClr val="bg2"/>
                          </a:solidFill>
                          <a:latin typeface="+mj-lt"/>
                        </a:rPr>
                        <a:t>01</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 xmlns:a16="http://schemas.microsoft.com/office/drawing/2014/main" val="10000"/>
                  </a:ext>
                </a:extLst>
              </a:tr>
              <a:tr h="444365">
                <a:tc>
                  <a:txBody>
                    <a:bodyPr/>
                    <a:lstStyle/>
                    <a:p>
                      <a:r>
                        <a:rPr lang="en-GB" sz="1400" b="1" dirty="0">
                          <a:solidFill>
                            <a:schemeClr val="bg2"/>
                          </a:solidFill>
                          <a:latin typeface="+mj-lt"/>
                        </a:rPr>
                        <a:t>02</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Types</a:t>
                      </a:r>
                      <a:r>
                        <a:rPr lang="en-GB" sz="1400" baseline="0" dirty="0">
                          <a:solidFill>
                            <a:schemeClr val="tx2"/>
                          </a:solidFill>
                        </a:rPr>
                        <a:t> of studies</a:t>
                      </a:r>
                      <a:endParaRPr lang="en-GB" sz="1400" dirty="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 xmlns:a16="http://schemas.microsoft.com/office/drawing/2014/main" val="10001"/>
                  </a:ext>
                </a:extLst>
              </a:tr>
              <a:tr h="444365">
                <a:tc>
                  <a:txBody>
                    <a:bodyPr/>
                    <a:lstStyle/>
                    <a:p>
                      <a:r>
                        <a:rPr lang="en-GB" sz="1400" b="1" dirty="0">
                          <a:solidFill>
                            <a:schemeClr val="bg2"/>
                          </a:solidFill>
                          <a:latin typeface="+mj-lt"/>
                        </a:rPr>
                        <a:t>03</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 xmlns:a16="http://schemas.microsoft.com/office/drawing/2014/main" val="10002"/>
                  </a:ext>
                </a:extLst>
              </a:tr>
              <a:tr h="444365">
                <a:tc>
                  <a:txBody>
                    <a:bodyPr/>
                    <a:lstStyle/>
                    <a:p>
                      <a:r>
                        <a:rPr lang="en-GB" sz="1400" b="1" dirty="0">
                          <a:solidFill>
                            <a:schemeClr val="bg2"/>
                          </a:solidFill>
                          <a:latin typeface="+mj-lt"/>
                        </a:rPr>
                        <a:t>04</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 xmlns:a16="http://schemas.microsoft.com/office/drawing/2014/main" val="10003"/>
                  </a:ext>
                </a:extLst>
              </a:tr>
              <a:tr h="444365">
                <a:tc>
                  <a:txBody>
                    <a:bodyPr/>
                    <a:lstStyle/>
                    <a:p>
                      <a:r>
                        <a:rPr lang="en-GB" sz="1400" b="1" dirty="0">
                          <a:solidFill>
                            <a:schemeClr val="bg2"/>
                          </a:solidFill>
                          <a:latin typeface="+mj-lt"/>
                        </a:rPr>
                        <a:t>05</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 xmlns:a16="http://schemas.microsoft.com/office/drawing/2014/main" val="10004"/>
                  </a:ext>
                </a:extLst>
              </a:tr>
              <a:tr h="444365">
                <a:tc>
                  <a:txBody>
                    <a:bodyPr/>
                    <a:lstStyle/>
                    <a:p>
                      <a:r>
                        <a:rPr lang="en-GB" sz="1400" b="1" dirty="0">
                          <a:solidFill>
                            <a:schemeClr val="bg2"/>
                          </a:solidFill>
                          <a:latin typeface="+mj-lt"/>
                        </a:rPr>
                        <a:t>06</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Acknowledgements</a:t>
                      </a:r>
                      <a:endParaRPr lang="en-GB" sz="1400" baseline="0" dirty="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520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Background</a:t>
            </a: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US" dirty="0"/>
              <a:t>V</a:t>
            </a:r>
            <a:r>
              <a:rPr lang="en-US" dirty="0" smtClean="0"/>
              <a:t>ertical </a:t>
            </a:r>
            <a:r>
              <a:rPr lang="en-US" dirty="0"/>
              <a:t>binocular misalignment (strabismus</a:t>
            </a:r>
            <a:r>
              <a:rPr lang="en-US" dirty="0" smtClean="0"/>
              <a:t>) is a main feature of </a:t>
            </a:r>
            <a:r>
              <a:rPr lang="en-US" dirty="0"/>
              <a:t>superior oblique </a:t>
            </a:r>
            <a:r>
              <a:rPr lang="en-US" dirty="0" smtClean="0"/>
              <a:t>palsy that could be treated by surgical interventions.</a:t>
            </a:r>
          </a:p>
          <a:p>
            <a:pPr marL="342900" indent="-342900">
              <a:buFont typeface="Arial" panose="020B0604020202020204" pitchFamily="34" charset="0"/>
              <a:buChar char="•"/>
            </a:pPr>
            <a:r>
              <a:rPr lang="en-US" dirty="0"/>
              <a:t>Vertical strabismus </a:t>
            </a:r>
            <a:r>
              <a:rPr lang="en-US" dirty="0" smtClean="0"/>
              <a:t>could lead </a:t>
            </a:r>
            <a:r>
              <a:rPr lang="en-US" dirty="0"/>
              <a:t>to </a:t>
            </a:r>
            <a:r>
              <a:rPr lang="en-US" dirty="0"/>
              <a:t>diplopia or </a:t>
            </a:r>
            <a:r>
              <a:rPr lang="en-US" dirty="0" smtClean="0"/>
              <a:t>anomalous </a:t>
            </a:r>
            <a:r>
              <a:rPr lang="en-US" dirty="0"/>
              <a:t>head </a:t>
            </a:r>
            <a:r>
              <a:rPr lang="en-US" dirty="0" smtClean="0"/>
              <a:t>posture </a:t>
            </a:r>
            <a:r>
              <a:rPr lang="en-US" dirty="0"/>
              <a:t>and then permanent contracture of the neck </a:t>
            </a:r>
            <a:r>
              <a:rPr lang="en-US" dirty="0" smtClean="0"/>
              <a:t>muscles.</a:t>
            </a:r>
          </a:p>
          <a:p>
            <a:pPr marL="342900" indent="-342900">
              <a:buFont typeface="Arial" panose="020B0604020202020204" pitchFamily="34" charset="0"/>
              <a:buChar char="•"/>
            </a:pPr>
            <a:r>
              <a:rPr lang="en-US" dirty="0" smtClean="0"/>
              <a:t>Objective: </a:t>
            </a:r>
          </a:p>
          <a:p>
            <a:pPr marL="522288" lvl="1" indent="-342900"/>
            <a:r>
              <a:rPr lang="en-US" dirty="0" smtClean="0"/>
              <a:t>“</a:t>
            </a:r>
            <a:r>
              <a:rPr lang="en-US" dirty="0"/>
              <a:t>To assess the relative effects of surgical treatments compared with another surgical intervention, non-surgical intervention, or observation for vertical strabismus in people with superior oblique palsy.</a:t>
            </a:r>
            <a:r>
              <a:rPr lang="en-US" dirty="0" smtClean="0"/>
              <a:t>”</a:t>
            </a:r>
            <a:endParaRPr lang="en-US" dirty="0"/>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3585056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Types of studies</a:t>
            </a: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a:t>Participants</a:t>
            </a:r>
          </a:p>
          <a:p>
            <a:pPr marL="0" lvl="1" indent="0">
              <a:buNone/>
            </a:pPr>
            <a:r>
              <a:rPr lang="en-US" dirty="0" smtClean="0"/>
              <a:t>2 randomized controlled trials; 45 </a:t>
            </a:r>
            <a:r>
              <a:rPr lang="en-US" dirty="0"/>
              <a:t>children and adults of both </a:t>
            </a:r>
            <a:r>
              <a:rPr lang="en-US" dirty="0" smtClean="0"/>
              <a:t>genders</a:t>
            </a:r>
            <a:endParaRPr lang="en-GB" b="1" dirty="0"/>
          </a:p>
          <a:p>
            <a:pPr marL="0" lvl="1" indent="0">
              <a:buNone/>
            </a:pPr>
            <a:r>
              <a:rPr lang="en-GB" b="1" dirty="0" smtClean="0"/>
              <a:t>Interventions</a:t>
            </a:r>
          </a:p>
          <a:p>
            <a:pPr marL="0" lvl="1" indent="0" algn="ctr">
              <a:buNone/>
            </a:pPr>
            <a:r>
              <a:rPr lang="en-US" dirty="0"/>
              <a:t> inferior oblique </a:t>
            </a:r>
            <a:r>
              <a:rPr lang="en-US" dirty="0" err="1" smtClean="0"/>
              <a:t>myectomy</a:t>
            </a:r>
            <a:r>
              <a:rPr lang="en-US" dirty="0" smtClean="0"/>
              <a:t> VERSUS</a:t>
            </a:r>
            <a:r>
              <a:rPr lang="en-US" dirty="0"/>
              <a:t> inferior oblique </a:t>
            </a:r>
            <a:r>
              <a:rPr lang="en-US" dirty="0" smtClean="0"/>
              <a:t>recession</a:t>
            </a:r>
          </a:p>
          <a:p>
            <a:pPr marL="0" lvl="1" indent="0" algn="ctr">
              <a:buNone/>
            </a:pPr>
            <a:r>
              <a:rPr lang="en-US" dirty="0" smtClean="0"/>
              <a:t>AND</a:t>
            </a:r>
          </a:p>
          <a:p>
            <a:pPr marL="0" lvl="1" indent="0" algn="ctr">
              <a:buNone/>
            </a:pPr>
            <a:r>
              <a:rPr lang="fr-FR" dirty="0" err="1"/>
              <a:t>i</a:t>
            </a:r>
            <a:r>
              <a:rPr lang="fr-FR" dirty="0" err="1" smtClean="0"/>
              <a:t>nferior</a:t>
            </a:r>
            <a:r>
              <a:rPr lang="fr-FR" dirty="0" smtClean="0"/>
              <a:t> </a:t>
            </a:r>
            <a:r>
              <a:rPr lang="fr-FR" dirty="0"/>
              <a:t>oblique </a:t>
            </a:r>
            <a:r>
              <a:rPr lang="fr-FR" dirty="0" err="1"/>
              <a:t>disinsertion</a:t>
            </a:r>
            <a:r>
              <a:rPr lang="fr-FR" dirty="0"/>
              <a:t> </a:t>
            </a:r>
            <a:r>
              <a:rPr lang="fr-FR" dirty="0" smtClean="0"/>
              <a:t>VERSUS </a:t>
            </a:r>
            <a:r>
              <a:rPr lang="fr-FR" dirty="0" err="1"/>
              <a:t>anterior</a:t>
            </a:r>
            <a:r>
              <a:rPr lang="fr-FR" dirty="0"/>
              <a:t> transposition</a:t>
            </a:r>
            <a:endParaRPr lang="en-GB" dirty="0"/>
          </a:p>
        </p:txBody>
      </p:sp>
    </p:spTree>
    <p:extLst>
      <p:ext uri="{BB962C8B-B14F-4D97-AF65-F5344CB8AC3E}">
        <p14:creationId xmlns:p14="http://schemas.microsoft.com/office/powerpoint/2010/main" val="248232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Key results</a:t>
            </a: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Because the two studies included in this review compared the effects of two different pairs of surgical procedures, we were unable to combine data in a meta-analysis for any outcome targeted for this review. Furthermore, neither of the studies provided data on our primary outcome, the proportion of participants with postoperative surgical success, defined as </a:t>
            </a:r>
            <a:r>
              <a:rPr lang="en-US" dirty="0" err="1"/>
              <a:t>hypertropia</a:t>
            </a:r>
            <a:r>
              <a:rPr lang="en-US" dirty="0"/>
              <a:t> less than 3 PD in primary gaze. The limited data preclude any conclusion regarding optimal surgical treatment of superior oblique palsy.</a:t>
            </a:r>
            <a:r>
              <a:rPr lang="en-GB" dirty="0" smtClean="0"/>
              <a:t>”</a:t>
            </a:r>
            <a:endParaRPr lang="en-GB" dirty="0"/>
          </a:p>
        </p:txBody>
      </p:sp>
    </p:spTree>
    <p:extLst>
      <p:ext uri="{BB962C8B-B14F-4D97-AF65-F5344CB8AC3E}">
        <p14:creationId xmlns:p14="http://schemas.microsoft.com/office/powerpoint/2010/main" val="3858475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Tables</a:t>
            </a:r>
            <a:endParaRPr lang="en-US" dirty="0"/>
          </a:p>
        </p:txBody>
      </p:sp>
      <p:pic>
        <p:nvPicPr>
          <p:cNvPr id="4" name="Picture 3"/>
          <p:cNvPicPr>
            <a:picLocks noChangeAspect="1"/>
          </p:cNvPicPr>
          <p:nvPr/>
        </p:nvPicPr>
        <p:blipFill>
          <a:blip r:embed="rId2"/>
          <a:stretch>
            <a:fillRect/>
          </a:stretch>
        </p:blipFill>
        <p:spPr>
          <a:xfrm>
            <a:off x="2620474" y="685379"/>
            <a:ext cx="5248642" cy="5636966"/>
          </a:xfrm>
          <a:prstGeom prst="rect">
            <a:avLst/>
          </a:prstGeom>
        </p:spPr>
      </p:pic>
      <p:sp>
        <p:nvSpPr>
          <p:cNvPr id="5" name="Title 1"/>
          <p:cNvSpPr txBox="1">
            <a:spLocks/>
          </p:cNvSpPr>
          <p:nvPr/>
        </p:nvSpPr>
        <p:spPr>
          <a:xfrm>
            <a:off x="439738" y="2407293"/>
            <a:ext cx="6120000" cy="632838"/>
          </a:xfrm>
          <a:prstGeom prst="rect">
            <a:avLst/>
          </a:prstGeom>
        </p:spPr>
        <p:txBody>
          <a:bodyPr vert="horz" lIns="0" tIns="0" rIns="0" bIns="0" rtlCol="0" anchor="b" anchorCtr="0">
            <a:noAutofit/>
          </a:bodyPr>
          <a:lstStyle>
            <a:lvl1pPr algn="l" defTabSz="914400" rtl="0" eaLnBrk="1" latinLnBrk="0" hangingPunct="1">
              <a:spcBef>
                <a:spcPct val="0"/>
              </a:spcBef>
              <a:buNone/>
              <a:defRPr sz="3600" b="1" kern="1200" spc="-40" baseline="0">
                <a:solidFill>
                  <a:schemeClr val="bg2"/>
                </a:solidFill>
                <a:latin typeface="+mj-lt"/>
                <a:ea typeface="+mj-ea"/>
                <a:cs typeface="+mj-cs"/>
              </a:defRPr>
            </a:lvl1pPr>
          </a:lstStyle>
          <a:p>
            <a:r>
              <a:rPr lang="en-US" dirty="0" smtClean="0"/>
              <a:t>Tables</a:t>
            </a:r>
            <a:br>
              <a:rPr lang="en-US" dirty="0" smtClean="0"/>
            </a:br>
            <a:r>
              <a:rPr lang="en-US" b="0" dirty="0" smtClean="0"/>
              <a:t>Flow </a:t>
            </a:r>
            <a:br>
              <a:rPr lang="en-US" b="0" dirty="0" smtClean="0"/>
            </a:br>
            <a:r>
              <a:rPr lang="en-US" b="0" dirty="0" smtClean="0"/>
              <a:t>diagram</a:t>
            </a:r>
            <a:endParaRPr lang="en-US" dirty="0"/>
          </a:p>
        </p:txBody>
      </p:sp>
    </p:spTree>
    <p:extLst>
      <p:ext uri="{BB962C8B-B14F-4D97-AF65-F5344CB8AC3E}">
        <p14:creationId xmlns:p14="http://schemas.microsoft.com/office/powerpoint/2010/main" val="3672504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Tables</a:t>
            </a:r>
            <a:endParaRPr lang="en-US" dirty="0"/>
          </a:p>
        </p:txBody>
      </p:sp>
      <p:sp>
        <p:nvSpPr>
          <p:cNvPr id="6" name="Title 1"/>
          <p:cNvSpPr txBox="1">
            <a:spLocks/>
          </p:cNvSpPr>
          <p:nvPr/>
        </p:nvSpPr>
        <p:spPr>
          <a:xfrm>
            <a:off x="439738" y="1844584"/>
            <a:ext cx="6120000" cy="632838"/>
          </a:xfrm>
          <a:prstGeom prst="rect">
            <a:avLst/>
          </a:prstGeom>
        </p:spPr>
        <p:txBody>
          <a:bodyPr vert="horz" lIns="0" tIns="0" rIns="0" bIns="0" rtlCol="0" anchor="b" anchorCtr="0">
            <a:noAutofit/>
          </a:bodyPr>
          <a:lstStyle>
            <a:lvl1pPr algn="l" defTabSz="914400" rtl="0" eaLnBrk="1" latinLnBrk="0" hangingPunct="1">
              <a:spcBef>
                <a:spcPct val="0"/>
              </a:spcBef>
              <a:buNone/>
              <a:defRPr sz="3600" b="1" kern="1200" spc="-40" baseline="0">
                <a:solidFill>
                  <a:schemeClr val="bg2"/>
                </a:solidFill>
                <a:latin typeface="+mj-lt"/>
                <a:ea typeface="+mj-ea"/>
                <a:cs typeface="+mj-cs"/>
              </a:defRPr>
            </a:lvl1pPr>
          </a:lstStyle>
          <a:p>
            <a:r>
              <a:rPr lang="en-US" dirty="0" smtClean="0"/>
              <a:t>Tables</a:t>
            </a:r>
            <a:br>
              <a:rPr lang="en-US" dirty="0" smtClean="0"/>
            </a:br>
            <a:r>
              <a:rPr lang="en-US" b="0" dirty="0" smtClean="0"/>
              <a:t>Risk of Bias</a:t>
            </a:r>
            <a:endParaRPr lang="en-US" dirty="0"/>
          </a:p>
        </p:txBody>
      </p:sp>
      <p:pic>
        <p:nvPicPr>
          <p:cNvPr id="3" name="Picture 2"/>
          <p:cNvPicPr>
            <a:picLocks noChangeAspect="1"/>
          </p:cNvPicPr>
          <p:nvPr/>
        </p:nvPicPr>
        <p:blipFill>
          <a:blip r:embed="rId2"/>
          <a:stretch>
            <a:fillRect/>
          </a:stretch>
        </p:blipFill>
        <p:spPr>
          <a:xfrm>
            <a:off x="3138854" y="650407"/>
            <a:ext cx="4333603" cy="5513001"/>
          </a:xfrm>
          <a:prstGeom prst="rect">
            <a:avLst/>
          </a:prstGeom>
        </p:spPr>
      </p:pic>
    </p:spTree>
    <p:extLst>
      <p:ext uri="{BB962C8B-B14F-4D97-AF65-F5344CB8AC3E}">
        <p14:creationId xmlns:p14="http://schemas.microsoft.com/office/powerpoint/2010/main" val="2139886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AAAA"/>
                </a:solidFill>
              </a:rPr>
              <a:t>Conclusions</a:t>
            </a:r>
          </a:p>
        </p:txBody>
      </p:sp>
      <p:sp>
        <p:nvSpPr>
          <p:cNvPr id="3" name="Content Placeholder 2"/>
          <p:cNvSpPr>
            <a:spLocks noGrp="1"/>
          </p:cNvSpPr>
          <p:nvPr>
            <p:ph idx="1"/>
          </p:nvPr>
        </p:nvSpPr>
        <p:spPr>
          <a:xfrm>
            <a:off x="439737" y="2240032"/>
            <a:ext cx="8009671" cy="3909600"/>
          </a:xfrm>
        </p:spPr>
        <p:txBody>
          <a:bodyPr/>
          <a:lstStyle/>
          <a:p>
            <a:pPr marL="342900" indent="-342900">
              <a:buFont typeface="Arial" panose="020B0604020202020204" pitchFamily="34" charset="0"/>
              <a:buChar char="•"/>
            </a:pPr>
            <a:r>
              <a:rPr lang="en-US" dirty="0" smtClean="0"/>
              <a:t>“</a:t>
            </a:r>
            <a:r>
              <a:rPr lang="en-US" dirty="0"/>
              <a:t>We found no trials that evaluated our primary outcome, proportion of participants with surgical success, defined as </a:t>
            </a:r>
            <a:r>
              <a:rPr lang="en-US" dirty="0" err="1"/>
              <a:t>hypertropia</a:t>
            </a:r>
            <a:r>
              <a:rPr lang="en-US" dirty="0"/>
              <a:t> less than 3 prism diopters (PD) in primary gaze. Although the average reduction of </a:t>
            </a:r>
            <a:r>
              <a:rPr lang="en-US" dirty="0" err="1"/>
              <a:t>hypertropia</a:t>
            </a:r>
            <a:r>
              <a:rPr lang="en-US" dirty="0"/>
              <a:t> in primary gaze was found to be greater in inferior oblique </a:t>
            </a:r>
            <a:r>
              <a:rPr lang="en-US" dirty="0" err="1"/>
              <a:t>myectomy</a:t>
            </a:r>
            <a:r>
              <a:rPr lang="en-US" dirty="0"/>
              <a:t> than in recession (</a:t>
            </a:r>
            <a:r>
              <a:rPr lang="en-US" b="1" dirty="0">
                <a:hlinkClick r:id="rId3"/>
              </a:rPr>
              <a:t>Shipman 2003</a:t>
            </a:r>
            <a:r>
              <a:rPr lang="en-US" dirty="0"/>
              <a:t>), and also greater in inferior oblique anterior transposition than in </a:t>
            </a:r>
            <a:r>
              <a:rPr lang="en-US" dirty="0" err="1"/>
              <a:t>disinsertion</a:t>
            </a:r>
            <a:r>
              <a:rPr lang="en-US" dirty="0"/>
              <a:t> (</a:t>
            </a:r>
            <a:r>
              <a:rPr lang="en-US" b="1" dirty="0" err="1">
                <a:hlinkClick r:id="rId4"/>
              </a:rPr>
              <a:t>Yanyali</a:t>
            </a:r>
            <a:r>
              <a:rPr lang="en-US" b="1" dirty="0">
                <a:hlinkClick r:id="rId4"/>
              </a:rPr>
              <a:t> 2001</a:t>
            </a:r>
            <a:r>
              <a:rPr lang="en-US" dirty="0"/>
              <a:t>), this outcome measure is problematic because it may depend on the magnitude of preoperative deviation. Additionally, a larger decrease in </a:t>
            </a:r>
            <a:r>
              <a:rPr lang="en-US" dirty="0" err="1"/>
              <a:t>hypertropia</a:t>
            </a:r>
            <a:r>
              <a:rPr lang="en-US" dirty="0"/>
              <a:t> may or may not be desirable, depending on the patient’s preoperative vertical deviation. A patient with a small preoperative </a:t>
            </a:r>
            <a:r>
              <a:rPr lang="en-US" dirty="0" err="1"/>
              <a:t>hypertropia</a:t>
            </a:r>
            <a:r>
              <a:rPr lang="en-US" dirty="0"/>
              <a:t> may be significantly symptomatic if overcorrected.</a:t>
            </a:r>
            <a:r>
              <a:rPr lang="en-US" dirty="0" smtClean="0"/>
              <a:t>”</a:t>
            </a:r>
            <a:endParaRPr lang="en-GB" dirty="0"/>
          </a:p>
        </p:txBody>
      </p:sp>
    </p:spTree>
    <p:extLst>
      <p:ext uri="{BB962C8B-B14F-4D97-AF65-F5344CB8AC3E}">
        <p14:creationId xmlns:p14="http://schemas.microsoft.com/office/powerpoint/2010/main" val="2137634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Conclusions (continued)</a:t>
            </a:r>
            <a:endParaRPr lang="en-GB" dirty="0">
              <a:solidFill>
                <a:srgbClr val="00AAAA"/>
              </a:solidFill>
            </a:endParaRPr>
          </a:p>
        </p:txBody>
      </p:sp>
      <p:sp>
        <p:nvSpPr>
          <p:cNvPr id="3" name="Content Placeholder 2"/>
          <p:cNvSpPr>
            <a:spLocks noGrp="1"/>
          </p:cNvSpPr>
          <p:nvPr>
            <p:ph idx="1"/>
          </p:nvPr>
        </p:nvSpPr>
        <p:spPr>
          <a:xfrm>
            <a:off x="439737" y="2275200"/>
            <a:ext cx="7948125" cy="3909600"/>
          </a:xfrm>
        </p:spPr>
        <p:txBody>
          <a:bodyPr/>
          <a:lstStyle/>
          <a:p>
            <a:pPr fontAlgn="base"/>
            <a:r>
              <a:rPr lang="en-US" dirty="0" smtClean="0"/>
              <a:t>“</a:t>
            </a:r>
            <a:r>
              <a:rPr lang="en-US" dirty="0"/>
              <a:t>The two included trials both compared two different procedures to weaken the </a:t>
            </a:r>
            <a:r>
              <a:rPr lang="en-US" dirty="0" err="1"/>
              <a:t>ipsilateral</a:t>
            </a:r>
            <a:r>
              <a:rPr lang="en-US" dirty="0"/>
              <a:t> inferior oblique muscle. We did not find any trials comparing other types of surgeries for superior oblique palsy</a:t>
            </a:r>
            <a:r>
              <a:rPr lang="en-US" dirty="0" smtClean="0"/>
              <a:t>.”</a:t>
            </a:r>
            <a:endParaRPr lang="en-US" dirty="0"/>
          </a:p>
          <a:p>
            <a:pPr fontAlgn="base"/>
            <a:r>
              <a:rPr lang="en-US" dirty="0" smtClean="0"/>
              <a:t>“Because </a:t>
            </a:r>
            <a:r>
              <a:rPr lang="en-US" dirty="0"/>
              <a:t>of the paucity of data, small number of outcomes reported, and methodological limitations causing potential biases in the two studies included in this review, we are unable to identify the optimal surgical treatment for vertical strabismus in superior oblique palsy. This finding highlights the need for larger, well-designed comparative studies to address this important </a:t>
            </a:r>
            <a:r>
              <a:rPr lang="en-US" dirty="0" smtClean="0"/>
              <a:t>question.</a:t>
            </a:r>
            <a:r>
              <a:rPr lang="en-US" dirty="0" smtClean="0"/>
              <a:t>”</a:t>
            </a:r>
            <a:endParaRPr lang="en-GB" dirty="0"/>
          </a:p>
        </p:txBody>
      </p:sp>
    </p:spTree>
    <p:extLst>
      <p:ext uri="{BB962C8B-B14F-4D97-AF65-F5344CB8AC3E}">
        <p14:creationId xmlns:p14="http://schemas.microsoft.com/office/powerpoint/2010/main" val="2831948327"/>
      </p:ext>
    </p:extLst>
  </p:cSld>
  <p:clrMapOvr>
    <a:masterClrMapping/>
  </p:clrMapOvr>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783</TotalTime>
  <Words>467</Words>
  <Application>Microsoft Office PowerPoint</Application>
  <PresentationFormat>On-screen Show (4:3)</PresentationFormat>
  <Paragraphs>55</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Source Sans Pro</vt:lpstr>
      <vt:lpstr>Source Sans Pro Semibold</vt:lpstr>
      <vt:lpstr>CEVG_Branded_PPT_Template</vt:lpstr>
      <vt:lpstr>Surgical interventions for vertical strabismus in superior oblique palsy  Melinda Chang, Anne Coleman, Victoria Tseng, Joseph Demer   Issue 11, 2017</vt:lpstr>
      <vt:lpstr>Table of Contents</vt:lpstr>
      <vt:lpstr>Background</vt:lpstr>
      <vt:lpstr>Types of studies</vt:lpstr>
      <vt:lpstr>Key results</vt:lpstr>
      <vt:lpstr>Tables</vt:lpstr>
      <vt:lpstr>Tables</vt:lpstr>
      <vt:lpstr>Conclusions</vt:lpstr>
      <vt:lpstr>Conclusions (continued)</vt:lpstr>
      <vt:lpstr>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Wei, Yahui</cp:lastModifiedBy>
  <cp:revision>44</cp:revision>
  <cp:lastPrinted>2016-02-03T18:10:19Z</cp:lastPrinted>
  <dcterms:created xsi:type="dcterms:W3CDTF">2016-01-08T19:44:44Z</dcterms:created>
  <dcterms:modified xsi:type="dcterms:W3CDTF">2018-07-03T19:04:41Z</dcterms:modified>
</cp:coreProperties>
</file>