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3" r:id="rId3"/>
    <p:sldId id="264" r:id="rId4"/>
    <p:sldId id="265" r:id="rId5"/>
    <p:sldId id="274" r:id="rId6"/>
    <p:sldId id="27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86" d="100"/>
          <a:sy n="86" d="100"/>
        </p:scale>
        <p:origin x="10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6/23/2017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443114"/>
            <a:ext cx="5590948" cy="2621279"/>
          </a:xfrm>
        </p:spPr>
        <p:txBody>
          <a:bodyPr/>
          <a:lstStyle/>
          <a:p>
            <a:pPr>
              <a:lnSpc>
                <a:spcPct val="100000"/>
              </a:lnSpc>
            </a:pPr>
            <a:r>
              <a:rPr lang="en-US" sz="2800" i="1" dirty="0" smtClean="0"/>
              <a:t>Strabismus surgery before versus after completion of amblyopia therapy in children</a:t>
            </a:r>
            <a:r>
              <a:rPr lang="en-GB" sz="2800" i="1" dirty="0" smtClean="0"/>
              <a:t/>
            </a:r>
            <a:br>
              <a:rPr lang="en-GB" sz="2800" i="1" dirty="0" smtClean="0"/>
            </a:br>
            <a:r>
              <a:rPr lang="en-US" sz="1600" dirty="0" smtClean="0"/>
              <a:t/>
            </a:r>
            <a:br>
              <a:rPr lang="en-US" sz="1600" dirty="0" smtClean="0"/>
            </a:br>
            <a:r>
              <a:rPr lang="en-US" sz="1600" dirty="0" err="1" smtClean="0"/>
              <a:t>Sanita</a:t>
            </a:r>
            <a:r>
              <a:rPr lang="en-US" sz="1600" dirty="0" smtClean="0"/>
              <a:t> </a:t>
            </a:r>
            <a:r>
              <a:rPr lang="en-US" sz="1600" dirty="0" err="1" smtClean="0"/>
              <a:t>Korah</a:t>
            </a:r>
            <a:r>
              <a:rPr lang="en-US" sz="1600" dirty="0" smtClean="0"/>
              <a:t>, </a:t>
            </a:r>
            <a:r>
              <a:rPr lang="en-US" sz="1600" dirty="0" err="1" smtClean="0"/>
              <a:t>Swetha</a:t>
            </a:r>
            <a:r>
              <a:rPr lang="en-US" sz="1600" dirty="0" smtClean="0"/>
              <a:t> Philip, </a:t>
            </a:r>
            <a:r>
              <a:rPr lang="en-US" sz="1600" dirty="0" err="1" smtClean="0"/>
              <a:t>Smitha</a:t>
            </a:r>
            <a:r>
              <a:rPr lang="en-US" sz="1600" dirty="0" smtClean="0"/>
              <a:t> Jasper, Aileen Antonio-Santos, Andrew Braganza</a:t>
            </a:r>
            <a:br>
              <a:rPr lang="en-US" sz="1600" dirty="0" smtClean="0"/>
            </a:br>
            <a:r>
              <a:rPr lang="sv-SE" sz="1600" dirty="0" smtClean="0"/>
              <a:t/>
            </a:r>
            <a:br>
              <a:rPr lang="sv-SE" sz="1600" dirty="0" smtClean="0"/>
            </a:br>
            <a:r>
              <a:rPr lang="sv-SE" sz="1600" dirty="0" smtClean="0"/>
              <a:t>Issue 10, 2014</a:t>
            </a:r>
            <a:endParaRPr lang="en-GB" sz="2400" dirty="0"/>
          </a:p>
        </p:txBody>
      </p:sp>
      <p:sp>
        <p:nvSpPr>
          <p:cNvPr id="3" name="Subtitle 2"/>
          <p:cNvSpPr>
            <a:spLocks noGrp="1"/>
          </p:cNvSpPr>
          <p:nvPr>
            <p:ph type="subTitle" idx="1"/>
          </p:nvPr>
        </p:nvSpPr>
        <p:spPr>
          <a:xfrm>
            <a:off x="439738" y="4467388"/>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Visual development is not complete at birth; taking 2+ years to fully develop</a:t>
            </a:r>
          </a:p>
          <a:p>
            <a:pPr marL="342900" indent="-342900">
              <a:buFont typeface="Arial" panose="020B0604020202020204" pitchFamily="34" charset="0"/>
              <a:buChar char="•"/>
            </a:pPr>
            <a:r>
              <a:rPr lang="en-GB" dirty="0" smtClean="0"/>
              <a:t>Abnormalities, such as amblyopia and strabismus, can hinder development of three-dimensional sight</a:t>
            </a:r>
          </a:p>
          <a:p>
            <a:pPr marL="342900" indent="-342900">
              <a:buFont typeface="Arial" panose="020B0604020202020204" pitchFamily="34" charset="0"/>
              <a:buChar char="•"/>
            </a:pPr>
            <a:r>
              <a:rPr lang="en-GB" dirty="0" smtClean="0"/>
              <a:t>There is not current standard practice to treat amblyopia and strabismus </a:t>
            </a:r>
          </a:p>
          <a:p>
            <a:pPr marL="342900" indent="-342900">
              <a:buFont typeface="Arial" panose="020B0604020202020204" pitchFamily="34" charset="0"/>
              <a:buChar char="•"/>
            </a:pPr>
            <a:r>
              <a:rPr lang="en-GB" dirty="0" smtClean="0"/>
              <a:t>OBJECTIVE:</a:t>
            </a:r>
          </a:p>
          <a:p>
            <a:pPr marL="522288" lvl="1" indent="-342900"/>
            <a:r>
              <a:rPr lang="en-US" dirty="0"/>
              <a:t>To study the functional and anatomic (ocular alignment) outcomes of strabismus surgery before completion of amblyopia therapy as compared with surgery after completion of amblyopia therapy in children under seven years of age.</a:t>
            </a:r>
            <a:endParaRPr lang="en-GB" dirty="0"/>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No studies were identified that fit the inclusion criteria. </a:t>
            </a:r>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342900" indent="-342900">
              <a:buFont typeface="Arial" panose="020B0604020202020204" pitchFamily="34" charset="0"/>
              <a:buChar char="•"/>
            </a:pPr>
            <a:r>
              <a:rPr lang="en-GB" dirty="0" smtClean="0"/>
              <a:t>“There is a need for prospective RCTs to investigate strabismus surgery in the presence of strabismus amblyopia.”</a:t>
            </a:r>
          </a:p>
          <a:p>
            <a:pPr marL="342900" indent="-342900">
              <a:buFont typeface="Arial" panose="020B0604020202020204" pitchFamily="34" charset="0"/>
              <a:buChar char="•"/>
            </a:pPr>
            <a:r>
              <a:rPr lang="en-GB" smtClean="0"/>
              <a:t>“T</a:t>
            </a:r>
            <a:r>
              <a:rPr lang="en-GB" smtClean="0"/>
              <a:t>he </a:t>
            </a:r>
            <a:r>
              <a:rPr lang="en-GB" dirty="0" smtClean="0"/>
              <a:t>optimal timing of when to perform strabismus surgery in children with amblyopia is unknown.”</a:t>
            </a: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sz="1800" dirty="0" smtClean="0"/>
              <a:t>Cochrane Eyes and Vision US Satellite, funded by the National Eye Institute, National Institutes of Health</a:t>
            </a:r>
          </a:p>
          <a:p>
            <a:pPr marL="342900" indent="-342900">
              <a:buFont typeface="Arial" panose="020B0604020202020204" pitchFamily="34" charset="0"/>
              <a:buChar char="•"/>
            </a:pPr>
            <a:r>
              <a:rPr lang="en-US" sz="1800" dirty="0" smtClean="0"/>
              <a:t>Cochrane Eyes and Vision Editorial Base, funded by the UK National Health Service Research and Development </a:t>
            </a:r>
            <a:r>
              <a:rPr lang="en-US" sz="1800" dirty="0" err="1" smtClean="0"/>
              <a:t>Programme</a:t>
            </a:r>
            <a:endParaRPr lang="en-US" sz="1800" dirty="0" smtClean="0"/>
          </a:p>
          <a:p>
            <a:pPr marL="342900" indent="-342900">
              <a:buFont typeface="Arial" panose="020B0604020202020204" pitchFamily="34" charset="0"/>
              <a:buChar char="•"/>
            </a:pPr>
            <a:r>
              <a:rPr lang="sv-SE" sz="1800" dirty="0" smtClean="0"/>
              <a:t>Sanita Korah, Swetha Philip, Smitha Jasper, Aileen Antonio-Santos, Andrew Braganza</a:t>
            </a:r>
            <a:endParaRPr lang="sv-SE" sz="1800" b="1" dirty="0" smtClean="0"/>
          </a:p>
          <a:p>
            <a:r>
              <a:rPr lang="sv-SE" sz="1800" b="1" dirty="0" smtClean="0"/>
              <a:t>Review citation</a:t>
            </a:r>
          </a:p>
          <a:p>
            <a:r>
              <a:rPr lang="en-US" sz="1800" u="sng" dirty="0" err="1"/>
              <a:t>Korah</a:t>
            </a:r>
            <a:r>
              <a:rPr lang="en-US" sz="1800" u="sng" dirty="0"/>
              <a:t> S, Philip S, Jasper S, Antonio-Santos A, Braganza A. Strabismus surgery before versus after completion of amblyopia therapy in children. Cochrane Database of Systematic Reviews 2014, Issue 10. Art. No.: CD009272. DOI: 10.1002/14651858.CD009272.pub2</a:t>
            </a:r>
            <a:endParaRPr lang="sv-SE" sz="1800"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625</TotalTime>
  <Words>284</Words>
  <Application>Microsoft Office PowerPoint</Application>
  <PresentationFormat>On-screen Show (4:3)</PresentationFormat>
  <Paragraphs>40</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Source Sans Pro</vt:lpstr>
      <vt:lpstr>Source Sans Pro Semibold</vt:lpstr>
      <vt:lpstr>CEVG_Branded_PPT_Template</vt:lpstr>
      <vt:lpstr>Strabismus surgery before versus after completion of amblyopia therapy in children  Sanita Korah, Swetha Philip, Smitha Jasper, Aileen Antonio-Santos, Andrew Braganza  Issue 10, 2014</vt:lpstr>
      <vt:lpstr>Table of Contents</vt:lpstr>
      <vt:lpstr>01: Background</vt:lpstr>
      <vt:lpstr>02: Types of studies</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52</cp:revision>
  <cp:lastPrinted>2016-02-03T18:10:19Z</cp:lastPrinted>
  <dcterms:created xsi:type="dcterms:W3CDTF">2016-01-08T19:44:44Z</dcterms:created>
  <dcterms:modified xsi:type="dcterms:W3CDTF">2017-06-23T15:21:44Z</dcterms:modified>
</cp:coreProperties>
</file>