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81" r:id="rId5"/>
    <p:sldId id="265" r:id="rId6"/>
    <p:sldId id="283" r:id="rId7"/>
    <p:sldId id="282" r:id="rId8"/>
    <p:sldId id="276" r:id="rId9"/>
    <p:sldId id="279" r:id="rId10"/>
    <p:sldId id="274" r:id="rId11"/>
    <p:sldId id="27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116" d="100"/>
          <a:sy n="116" d="100"/>
        </p:scale>
        <p:origin x="1896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746005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Laser-assisted </a:t>
            </a:r>
            <a:r>
              <a:rPr lang="en-GB" sz="2800" i="1" dirty="0" err="1" smtClean="0"/>
              <a:t>subepithelian</a:t>
            </a:r>
            <a:r>
              <a:rPr lang="en-GB" sz="2800" i="1" dirty="0" smtClean="0"/>
              <a:t> keratectomy (LASEK) versus laser-assisted in-situ </a:t>
            </a:r>
            <a:r>
              <a:rPr lang="en-GB" sz="2800" i="1" dirty="0" err="1" smtClean="0"/>
              <a:t>keratomileusis</a:t>
            </a:r>
            <a:r>
              <a:rPr lang="en-GB" sz="2800" i="1" dirty="0" smtClean="0"/>
              <a:t> (LASIK) for correcting myopia 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Jocelyn Kuryan, Anjum Cheema, Roy S Chuck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2</a:t>
            </a:r>
            <a:r>
              <a:rPr lang="sv-SE" sz="1600" dirty="0" smtClean="0"/>
              <a:t>, 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58703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080" y="1317600"/>
            <a:ext cx="6106657" cy="632838"/>
          </a:xfrm>
        </p:spPr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</a:t>
            </a:r>
            <a:r>
              <a:rPr lang="en-US" dirty="0"/>
              <a:t>Overall, </a:t>
            </a:r>
            <a:r>
              <a:rPr lang="en-US" dirty="0" smtClean="0"/>
              <a:t>from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limited data available from the studies relevant to our review</a:t>
            </a:r>
            <a:r>
              <a:rPr lang="en-US" dirty="0" smtClean="0"/>
              <a:t>, LASEK </a:t>
            </a:r>
            <a:r>
              <a:rPr lang="en-US" dirty="0"/>
              <a:t>and LASIK for refractive correction of myopia appear </a:t>
            </a:r>
            <a:r>
              <a:rPr lang="en-US" dirty="0" smtClean="0"/>
              <a:t>to be </a:t>
            </a:r>
            <a:r>
              <a:rPr lang="en-US" dirty="0"/>
              <a:t>similar with regards to efficacy, accuracy, and safety.</a:t>
            </a:r>
            <a:r>
              <a:rPr lang="en-US" dirty="0" smtClean="0"/>
              <a:t>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Acknowledgements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Systematic review conducted </a:t>
            </a:r>
            <a:r>
              <a:rPr lang="en-US" dirty="0"/>
              <a:t>by Jocelyn </a:t>
            </a:r>
            <a:r>
              <a:rPr lang="en-US" dirty="0" err="1"/>
              <a:t>Kuryan</a:t>
            </a:r>
            <a:r>
              <a:rPr lang="en-US" dirty="0"/>
              <a:t>, </a:t>
            </a:r>
            <a:r>
              <a:rPr lang="en-US" dirty="0" err="1"/>
              <a:t>Anjum</a:t>
            </a:r>
            <a:r>
              <a:rPr lang="en-US" dirty="0"/>
              <a:t> Cheema, Roy S Chuck </a:t>
            </a:r>
            <a:r>
              <a:rPr lang="en-US" dirty="0" smtClean="0"/>
              <a:t>in collaboration with </a:t>
            </a:r>
            <a:r>
              <a:rPr lang="en-US" dirty="0" smtClean="0"/>
              <a:t>methodologists at the Cochrane </a:t>
            </a:r>
            <a:r>
              <a:rPr lang="en-US" dirty="0"/>
              <a:t>Eyes and Vision US </a:t>
            </a:r>
            <a:r>
              <a:rPr lang="en-US" dirty="0" smtClean="0"/>
              <a:t>Satellite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 funded </a:t>
            </a:r>
            <a:r>
              <a:rPr lang="en-US" dirty="0"/>
              <a:t>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r>
              <a:rPr lang="sv-SE" b="1" dirty="0" smtClean="0"/>
              <a:t>Review citation:</a:t>
            </a:r>
            <a:endParaRPr lang="sv-SE" b="1" dirty="0" smtClean="0"/>
          </a:p>
          <a:p>
            <a:r>
              <a:rPr lang="en-US" dirty="0" err="1"/>
              <a:t>Kuryan</a:t>
            </a:r>
            <a:r>
              <a:rPr lang="en-US" dirty="0"/>
              <a:t> J, Cheema A, Chuck RS. Laser-assisted </a:t>
            </a:r>
            <a:r>
              <a:rPr lang="en-US" dirty="0" err="1"/>
              <a:t>subepithelial</a:t>
            </a:r>
            <a:r>
              <a:rPr lang="en-US" dirty="0"/>
              <a:t> keratectomy (LASEK) versus laser-assisted in-situ </a:t>
            </a:r>
            <a:r>
              <a:rPr lang="en-US" dirty="0" err="1"/>
              <a:t>keratomileusis</a:t>
            </a:r>
            <a:r>
              <a:rPr lang="en-US" dirty="0"/>
              <a:t> (LASIK) for correcting myopia. Cochrane Database of Systematic Reviews 2017, Issue 2. Art. No.: CD011080. DOI: 10.1002/14651858.CD011080.pub2</a:t>
            </a:r>
            <a:endParaRPr lang="sv-SE" b="1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522098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192"/>
                <a:gridCol w="5861829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Myopia (or near-sightedness) can be treated with spectacles or refractive surgery, such as LASIK or LASEK</a:t>
            </a:r>
          </a:p>
          <a:p>
            <a:pPr marL="522288" lvl="1" indent="-342900">
              <a:buFont typeface="Courier New" panose="02070309020205020404" pitchFamily="49" charset="0"/>
              <a:buChar char="o"/>
            </a:pPr>
            <a:r>
              <a:rPr lang="en-GB" dirty="0" smtClean="0"/>
              <a:t>LASIK – laser-assisted </a:t>
            </a:r>
            <a:r>
              <a:rPr lang="en-GB" i="1" dirty="0" smtClean="0"/>
              <a:t>in situ</a:t>
            </a:r>
            <a:r>
              <a:rPr lang="en-GB" dirty="0" smtClean="0"/>
              <a:t> </a:t>
            </a:r>
            <a:r>
              <a:rPr lang="en-GB" dirty="0" err="1" smtClean="0"/>
              <a:t>keratomileusis</a:t>
            </a:r>
            <a:r>
              <a:rPr lang="en-GB" dirty="0" smtClean="0"/>
              <a:t> </a:t>
            </a:r>
            <a:endParaRPr lang="en-GB" dirty="0"/>
          </a:p>
          <a:p>
            <a:pPr marL="522288" lvl="1" indent="-342900">
              <a:buFont typeface="Courier New" panose="02070309020205020404" pitchFamily="49" charset="0"/>
              <a:buChar char="o"/>
            </a:pPr>
            <a:r>
              <a:rPr lang="en-GB" dirty="0" smtClean="0"/>
              <a:t>LASEK – laser-assisted </a:t>
            </a:r>
            <a:r>
              <a:rPr lang="en-GB" dirty="0" err="1" smtClean="0"/>
              <a:t>subepithelian</a:t>
            </a:r>
            <a:r>
              <a:rPr lang="en-GB" dirty="0" smtClean="0"/>
              <a:t> keratectomy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Both procedures shape the corneal tissue using </a:t>
            </a:r>
            <a:r>
              <a:rPr lang="en-GB" dirty="0" smtClean="0"/>
              <a:t>lasers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Systematic review o</a:t>
            </a:r>
            <a:r>
              <a:rPr lang="en-US" dirty="0" smtClean="0"/>
              <a:t>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assess the </a:t>
            </a:r>
            <a:r>
              <a:rPr lang="en-US" dirty="0" smtClean="0"/>
              <a:t>effects </a:t>
            </a:r>
            <a:r>
              <a:rPr lang="en-US" dirty="0"/>
              <a:t>of LASEK versus LASIK for correcting myopia.</a:t>
            </a:r>
          </a:p>
        </p:txBody>
      </p:sp>
    </p:spTree>
    <p:extLst>
      <p:ext uri="{BB962C8B-B14F-4D97-AF65-F5344CB8AC3E}">
        <p14:creationId xmlns:p14="http://schemas.microsoft.com/office/powerpoint/2010/main" val="3768259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Eligible </a:t>
            </a:r>
            <a:r>
              <a:rPr lang="en-GB" dirty="0" smtClean="0">
                <a:solidFill>
                  <a:srgbClr val="00AAAA"/>
                </a:solidFill>
              </a:rPr>
              <a:t>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044541"/>
            <a:ext cx="6919005" cy="3909600"/>
          </a:xfrm>
        </p:spPr>
        <p:txBody>
          <a:bodyPr/>
          <a:lstStyle/>
          <a:p>
            <a:r>
              <a:rPr lang="en-US" sz="1400" dirty="0" smtClean="0"/>
              <a:t>Randomized trial </a:t>
            </a:r>
          </a:p>
          <a:p>
            <a:r>
              <a:rPr lang="en-US" sz="1400" dirty="0" smtClean="0"/>
              <a:t>P=Myopia up </a:t>
            </a:r>
            <a:r>
              <a:rPr lang="en-US" sz="1400" dirty="0"/>
              <a:t>to 12 diopters (D) </a:t>
            </a:r>
            <a:r>
              <a:rPr lang="en-US" sz="1400" dirty="0" smtClean="0"/>
              <a:t>and/or myopic </a:t>
            </a:r>
            <a:r>
              <a:rPr lang="en-US" sz="1400" dirty="0"/>
              <a:t>astigmatism of severity up to 3 D, who did not have a history of prior refractive surgery</a:t>
            </a:r>
          </a:p>
          <a:p>
            <a:r>
              <a:rPr lang="en-US" sz="1400" dirty="0" smtClean="0"/>
              <a:t>I= LASEK </a:t>
            </a:r>
            <a:r>
              <a:rPr lang="en-US" sz="1400" dirty="0"/>
              <a:t>or LASIK in one </a:t>
            </a:r>
            <a:r>
              <a:rPr lang="en-US" sz="1400" dirty="0" smtClean="0"/>
              <a:t>eye vs LASIK or LASEK in the other eye</a:t>
            </a:r>
          </a:p>
          <a:p>
            <a:r>
              <a:rPr lang="en-US" sz="1400" dirty="0" smtClean="0"/>
              <a:t>LASEK or LASIK in both eyes vs </a:t>
            </a:r>
            <a:r>
              <a:rPr lang="en-US" sz="1400" dirty="0" smtClean="0">
                <a:solidFill>
                  <a:srgbClr val="FF0000"/>
                </a:solidFill>
              </a:rPr>
              <a:t>???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examined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58314"/>
            <a:ext cx="7781624" cy="4555524"/>
          </a:xfrm>
        </p:spPr>
        <p:txBody>
          <a:bodyPr/>
          <a:lstStyle/>
          <a:p>
            <a:pPr lvl="1">
              <a:spcBef>
                <a:spcPts val="0"/>
              </a:spcBef>
            </a:pPr>
            <a:r>
              <a:rPr lang="en-US" b="1" dirty="0" smtClean="0"/>
              <a:t>Benefits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Uncorrected </a:t>
            </a:r>
            <a:r>
              <a:rPr lang="en-US" sz="2000" dirty="0"/>
              <a:t>visual acuity (UCVA) of 20/20 at 12 months (1</a:t>
            </a:r>
            <a:r>
              <a:rPr lang="en-US" sz="2000" baseline="30000" dirty="0">
                <a:sym typeface="Symbol" panose="05050102010706020507" pitchFamily="18" charset="2"/>
              </a:rPr>
              <a:t></a:t>
            </a:r>
            <a:r>
              <a:rPr lang="en-US" sz="2000" dirty="0"/>
              <a:t>)</a:t>
            </a:r>
            <a:r>
              <a:rPr lang="en-US" sz="2000" baseline="30000" dirty="0">
                <a:sym typeface="Symbol" panose="05050102010706020507" pitchFamily="18" charset="2"/>
              </a:rPr>
              <a:t> 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UCVA of 20/40 or better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Proportion of participants who lost ≥2 lines of best-corrected visual acuity (BCVA)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Proportion of eyes within 0.5 D of target refraction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Mean spherical equivalent of the refractive error</a:t>
            </a:r>
          </a:p>
          <a:p>
            <a:pPr lvl="1">
              <a:spcBef>
                <a:spcPts val="0"/>
              </a:spcBef>
            </a:pPr>
            <a:r>
              <a:rPr lang="en-US" b="1" dirty="0" smtClean="0"/>
              <a:t>Harms</a:t>
            </a:r>
          </a:p>
          <a:p>
            <a:pPr lvl="2">
              <a:spcBef>
                <a:spcPts val="0"/>
              </a:spcBef>
            </a:pPr>
            <a:r>
              <a:rPr lang="en-US" sz="2000" dirty="0" smtClean="0"/>
              <a:t>Proportion </a:t>
            </a:r>
            <a:r>
              <a:rPr lang="en-US" sz="2000" dirty="0"/>
              <a:t>of eyes that had postoperative corneal haze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Pain scores (intraoperative and postoperative)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Quality of life</a:t>
            </a:r>
          </a:p>
          <a:p>
            <a:pPr lvl="2">
              <a:spcBef>
                <a:spcPts val="0"/>
              </a:spcBef>
            </a:pPr>
            <a:r>
              <a:rPr lang="en-US" sz="2000" dirty="0"/>
              <a:t>Adverse events</a:t>
            </a:r>
          </a:p>
        </p:txBody>
      </p:sp>
    </p:spTree>
    <p:extLst>
      <p:ext uri="{BB962C8B-B14F-4D97-AF65-F5344CB8AC3E}">
        <p14:creationId xmlns:p14="http://schemas.microsoft.com/office/powerpoint/2010/main" val="223656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2670" y="683740"/>
            <a:ext cx="3813758" cy="601416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flipH="1">
            <a:off x="3134907" y="90617"/>
            <a:ext cx="2845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PRISMA Flow Diagram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9738" y="1317600"/>
            <a:ext cx="2212846" cy="63283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 spc="-4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solidFill>
                  <a:srgbClr val="00AAAA"/>
                </a:solidFill>
              </a:rPr>
              <a:t>Results</a:t>
            </a:r>
            <a:endParaRPr lang="en-GB" dirty="0">
              <a:solidFill>
                <a:srgbClr val="00AAA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88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83026"/>
            <a:ext cx="8333558" cy="4407243"/>
          </a:xfrm>
        </p:spPr>
        <p:txBody>
          <a:bodyPr/>
          <a:lstStyle/>
          <a:p>
            <a:r>
              <a:rPr lang="en-US" sz="1800" dirty="0" smtClean="0"/>
              <a:t>Four eligible RCTs (538 </a:t>
            </a:r>
            <a:r>
              <a:rPr lang="en-US" sz="1800" dirty="0"/>
              <a:t>eyes </a:t>
            </a:r>
            <a:r>
              <a:rPr lang="en-US" sz="1800" dirty="0" smtClean="0"/>
              <a:t>of 392 participants </a:t>
            </a:r>
            <a:r>
              <a:rPr lang="en-US" sz="1800" dirty="0"/>
              <a:t>with myopia of severity of up to 10.75 </a:t>
            </a:r>
            <a:r>
              <a:rPr lang="en-US" sz="1800" dirty="0" smtClean="0"/>
              <a:t>D)</a:t>
            </a:r>
          </a:p>
          <a:p>
            <a:r>
              <a:rPr lang="en-US" sz="1800" dirty="0" smtClean="0"/>
              <a:t>No RCTs provided evidence for most of the beneficial or potentially harmful outcomes we specified</a:t>
            </a:r>
          </a:p>
          <a:p>
            <a:r>
              <a:rPr lang="en-US" sz="1800" dirty="0" smtClean="0"/>
              <a:t>No </a:t>
            </a:r>
            <a:r>
              <a:rPr lang="en-US" sz="1800" dirty="0"/>
              <a:t>evidence of a difference in beneficial or harmful effects between LASEK and 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1 RCT: no evidence of benefit of either treatment on </a:t>
            </a:r>
            <a:r>
              <a:rPr lang="en-US" sz="1800" dirty="0" smtClean="0"/>
              <a:t>UCVA </a:t>
            </a:r>
            <a:r>
              <a:rPr lang="en-US" sz="1800" dirty="0"/>
              <a:t>at 12 </a:t>
            </a:r>
            <a:r>
              <a:rPr lang="en-US" sz="1800" dirty="0" smtClean="0"/>
              <a:t>months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1 RCT:  LASEK patients were </a:t>
            </a:r>
            <a:r>
              <a:rPr lang="en-US" sz="1800" dirty="0"/>
              <a:t>less likely </a:t>
            </a:r>
            <a:r>
              <a:rPr lang="en-US" sz="1800" dirty="0" smtClean="0"/>
              <a:t>than LASIK patients to </a:t>
            </a:r>
            <a:r>
              <a:rPr lang="en-US" sz="1800" dirty="0"/>
              <a:t>achieve a </a:t>
            </a:r>
            <a:r>
              <a:rPr lang="en-US" sz="1800" dirty="0" smtClean="0"/>
              <a:t>refractive </a:t>
            </a:r>
            <a:r>
              <a:rPr lang="en-US" sz="1800" dirty="0"/>
              <a:t>error within 0.5 diopters of the target at 12 months </a:t>
            </a:r>
            <a:r>
              <a:rPr lang="en-US" sz="1800" dirty="0" smtClean="0"/>
              <a:t>follow-up: RR </a:t>
            </a:r>
            <a:r>
              <a:rPr lang="en-US" sz="1800" dirty="0"/>
              <a:t>0.69, 95% CI 0.48 to 0.99; 57 </a:t>
            </a:r>
            <a:r>
              <a:rPr lang="en-US" sz="1800" dirty="0" smtClean="0"/>
              <a:t>eyes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1 RCT: 10% of </a:t>
            </a:r>
            <a:r>
              <a:rPr lang="en-US" sz="1800" dirty="0"/>
              <a:t>eyes in the LASEK </a:t>
            </a:r>
            <a:r>
              <a:rPr lang="en-US" sz="1800" dirty="0" smtClean="0"/>
              <a:t>group (but </a:t>
            </a:r>
            <a:r>
              <a:rPr lang="en-US" sz="1800" dirty="0"/>
              <a:t>none of in the LASIK group) had barely detectable or </a:t>
            </a:r>
            <a:r>
              <a:rPr lang="en-US" sz="1800" dirty="0" smtClean="0"/>
              <a:t>trace postoperative </a:t>
            </a:r>
            <a:r>
              <a:rPr lang="en-US" sz="1800" dirty="0"/>
              <a:t>corneal haze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of bias assessment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92" y="1950438"/>
            <a:ext cx="2962275" cy="440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513</TotalTime>
  <Words>525</Words>
  <Application>Microsoft Office PowerPoint</Application>
  <PresentationFormat>On-screen Show (4:3)</PresentationFormat>
  <Paragraphs>66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Source Sans Pro</vt:lpstr>
      <vt:lpstr>Source Sans Pro Semibold</vt:lpstr>
      <vt:lpstr>Symbol</vt:lpstr>
      <vt:lpstr>CEVG_Branded_PPT_Template</vt:lpstr>
      <vt:lpstr>Laser-assisted subepithelian keratectomy (LASEK) versus laser-assisted in-situ keratomileusis (LASIK) for correcting myopia   Jocelyn Kuryan, Anjum Cheema, Roy S Chuck  Issue 2, 2017</vt:lpstr>
      <vt:lpstr>Table of Contents</vt:lpstr>
      <vt:lpstr>Background</vt:lpstr>
      <vt:lpstr>Systematic review objective</vt:lpstr>
      <vt:lpstr>Eligible studies</vt:lpstr>
      <vt:lpstr>Outcomes examined</vt:lpstr>
      <vt:lpstr>PowerPoint Presentation</vt:lpstr>
      <vt:lpstr>Results</vt:lpstr>
      <vt:lpstr>Risk of bias assessment</vt:lpstr>
      <vt:lpstr>Conclusions</vt:lpstr>
      <vt:lpstr>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Dickersin, Kay</cp:lastModifiedBy>
  <cp:revision>42</cp:revision>
  <cp:lastPrinted>2016-02-03T18:10:19Z</cp:lastPrinted>
  <dcterms:created xsi:type="dcterms:W3CDTF">2016-01-08T19:44:44Z</dcterms:created>
  <dcterms:modified xsi:type="dcterms:W3CDTF">2017-12-06T21:35:27Z</dcterms:modified>
</cp:coreProperties>
</file>