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3" r:id="rId3"/>
    <p:sldId id="264" r:id="rId4"/>
    <p:sldId id="265" r:id="rId5"/>
    <p:sldId id="276" r:id="rId6"/>
    <p:sldId id="279" r:id="rId7"/>
    <p:sldId id="274" r:id="rId8"/>
    <p:sldId id="27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9819" autoAdjust="0"/>
  </p:normalViewPr>
  <p:slideViewPr>
    <p:cSldViewPr snapToGrid="0" showGuides="1">
      <p:cViewPr varScale="1">
        <p:scale>
          <a:sx n="86" d="100"/>
          <a:sy n="86" d="100"/>
        </p:scale>
        <p:origin x="102" y="96"/>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6/5/2017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29990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8</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887957"/>
            <a:ext cx="5590948" cy="2621279"/>
          </a:xfrm>
        </p:spPr>
        <p:txBody>
          <a:bodyPr/>
          <a:lstStyle/>
          <a:p>
            <a:r>
              <a:rPr lang="en-GB" sz="2800" i="1" dirty="0" smtClean="0"/>
              <a:t>Laser-assisted </a:t>
            </a:r>
            <a:r>
              <a:rPr lang="en-GB" sz="2800" i="1" dirty="0" err="1" smtClean="0"/>
              <a:t>subepithelial</a:t>
            </a:r>
            <a:r>
              <a:rPr lang="en-GB" sz="2800" i="1" dirty="0" smtClean="0"/>
              <a:t> keratectomy (LASEK) versus photorefractive keratectomy (PRK) for correction of myopia</a:t>
            </a:r>
            <a:r>
              <a:rPr lang="en-GB" sz="2800" dirty="0" smtClean="0"/>
              <a:t/>
            </a:r>
            <a:br>
              <a:rPr lang="en-GB" sz="2800" dirty="0" smtClean="0"/>
            </a:br>
            <a:r>
              <a:rPr lang="sv-SE" sz="1600" dirty="0" smtClean="0"/>
              <a:t>Si-Yuan Li, Siyan Zhan, Si-Yuan Li, Ziao-Xia Peng, Jing Hu, Hua Andrew Law, Ning-Li Wang</a:t>
            </a:r>
            <a:br>
              <a:rPr lang="sv-SE" sz="1600" dirty="0" smtClean="0"/>
            </a:br>
            <a:r>
              <a:rPr lang="sv-SE" sz="1600" dirty="0" smtClean="0"/>
              <a:t>Issue 2, 2016</a:t>
            </a:r>
            <a:endParaRPr lang="en-GB" sz="2400" dirty="0"/>
          </a:p>
        </p:txBody>
      </p:sp>
      <p:sp>
        <p:nvSpPr>
          <p:cNvPr id="3" name="Subtitle 2"/>
          <p:cNvSpPr>
            <a:spLocks noGrp="1"/>
          </p:cNvSpPr>
          <p:nvPr>
            <p:ph type="subTitle" idx="1"/>
          </p:nvPr>
        </p:nvSpPr>
        <p:spPr>
          <a:xfrm>
            <a:off x="439738" y="4677453"/>
            <a:ext cx="4464000" cy="822600"/>
          </a:xfrm>
        </p:spPr>
        <p:txBody>
          <a:bodyPr/>
          <a:lstStyle/>
          <a:p>
            <a:r>
              <a:rPr lang="en-GB" dirty="0" smtClean="0"/>
              <a:t>A presentation to:</a:t>
            </a:r>
          </a:p>
          <a:p>
            <a:r>
              <a:rPr lang="en-GB" b="0" dirty="0" smtClean="0"/>
              <a:t>Meeting name</a:t>
            </a:r>
          </a:p>
          <a:p>
            <a:pPr lvl="1"/>
            <a:r>
              <a:rPr lang="en-GB" dirty="0" smtClean="0"/>
              <a:t>Date</a:t>
            </a:r>
            <a:endParaRPr lang="en-GB" dirty="0"/>
          </a:p>
        </p:txBody>
      </p:sp>
    </p:spTree>
    <p:extLst>
      <p:ext uri="{BB962C8B-B14F-4D97-AF65-F5344CB8AC3E}">
        <p14:creationId xmlns:p14="http://schemas.microsoft.com/office/powerpoint/2010/main" val="1772792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Table of Contents</a:t>
            </a:r>
            <a:endParaRPr lang="en-GB" dirty="0">
              <a:solidFill>
                <a:srgbClr val="00AAAA"/>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gridCol w="5856621"/>
              </a:tblGrid>
              <a:tr h="444365">
                <a:tc>
                  <a:txBody>
                    <a:bodyPr/>
                    <a:lstStyle/>
                    <a:p>
                      <a:r>
                        <a:rPr lang="en-GB" sz="1400" b="1" dirty="0" smtClean="0">
                          <a:solidFill>
                            <a:schemeClr val="bg2"/>
                          </a:solidFill>
                          <a:latin typeface="+mj-lt"/>
                        </a:rPr>
                        <a:t>01</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02</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Types</a:t>
                      </a:r>
                      <a:r>
                        <a:rPr lang="en-GB" sz="1400" baseline="0" dirty="0" smtClean="0">
                          <a:solidFill>
                            <a:schemeClr val="tx2"/>
                          </a:solidFill>
                        </a:rPr>
                        <a:t> of studies</a:t>
                      </a:r>
                      <a:endParaRPr lang="en-GB" sz="140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03</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04</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05</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06</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Acknowledgements</a:t>
                      </a:r>
                      <a:endParaRPr lang="en-GB" sz="1400" baseline="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0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01: Background</a:t>
            </a:r>
            <a:endParaRPr lang="en-GB" dirty="0">
              <a:solidFill>
                <a:srgbClr val="00AAAA"/>
              </a:solidFill>
            </a:endParaRP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GB" dirty="0" smtClean="0"/>
              <a:t>Myopia (near-sightedness) </a:t>
            </a:r>
            <a:r>
              <a:rPr lang="en-GB" dirty="0" smtClean="0"/>
              <a:t>can be treated with spectacles or refractive procedures </a:t>
            </a:r>
          </a:p>
          <a:p>
            <a:pPr marL="342900" indent="-342900">
              <a:buFont typeface="Arial" panose="020B0604020202020204" pitchFamily="34" charset="0"/>
              <a:buChar char="•"/>
            </a:pPr>
            <a:r>
              <a:rPr lang="en-GB" dirty="0" smtClean="0"/>
              <a:t>LASEK – laser epithelial </a:t>
            </a:r>
            <a:r>
              <a:rPr lang="en-GB" dirty="0" err="1" smtClean="0"/>
              <a:t>keratomileusis</a:t>
            </a:r>
            <a:r>
              <a:rPr lang="en-GB" dirty="0" smtClean="0"/>
              <a:t> </a:t>
            </a:r>
          </a:p>
          <a:p>
            <a:pPr marL="342900" indent="-342900">
              <a:buFont typeface="Arial" panose="020B0604020202020204" pitchFamily="34" charset="0"/>
              <a:buChar char="•"/>
            </a:pPr>
            <a:r>
              <a:rPr lang="en-GB" dirty="0" smtClean="0"/>
              <a:t>PRK – photorefractive keratectomy </a:t>
            </a:r>
          </a:p>
          <a:p>
            <a:pPr marL="342900" indent="-342900">
              <a:buFont typeface="Arial" panose="020B0604020202020204" pitchFamily="34" charset="0"/>
              <a:buChar char="•"/>
            </a:pPr>
            <a:r>
              <a:rPr lang="en-GB" dirty="0" smtClean="0"/>
              <a:t>Objective: </a:t>
            </a:r>
          </a:p>
          <a:p>
            <a:pPr marL="522288" lvl="1" indent="-342900"/>
            <a:r>
              <a:rPr lang="en-US" dirty="0" smtClean="0"/>
              <a:t>“To </a:t>
            </a:r>
            <a:r>
              <a:rPr lang="en-US" dirty="0"/>
              <a:t>compare LASEK versus PRK for correction of myopia by evaluating their efficacy </a:t>
            </a:r>
            <a:r>
              <a:rPr lang="en-US"/>
              <a:t>and </a:t>
            </a:r>
            <a:r>
              <a:rPr lang="en-US" smtClean="0"/>
              <a:t>safety”</a:t>
            </a:r>
            <a:endParaRPr lang="en-GB" dirty="0"/>
          </a:p>
        </p:txBody>
      </p:sp>
    </p:spTree>
    <p:extLst>
      <p:ext uri="{BB962C8B-B14F-4D97-AF65-F5344CB8AC3E}">
        <p14:creationId xmlns:p14="http://schemas.microsoft.com/office/powerpoint/2010/main" val="358505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02: Types of studies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b="1" dirty="0" smtClean="0"/>
              <a:t>Participants</a:t>
            </a:r>
          </a:p>
          <a:p>
            <a:pPr marL="0" lvl="1" indent="0">
              <a:buNone/>
            </a:pPr>
            <a:r>
              <a:rPr lang="en-GB" dirty="0" smtClean="0"/>
              <a:t>11 randomized controlled trials, 428 participants</a:t>
            </a:r>
          </a:p>
          <a:p>
            <a:pPr marL="0" lvl="1" indent="0">
              <a:buNone/>
            </a:pPr>
            <a:endParaRPr lang="en-GB" dirty="0" smtClean="0"/>
          </a:p>
          <a:p>
            <a:pPr marL="0" lvl="1" indent="0">
              <a:buNone/>
            </a:pPr>
            <a:r>
              <a:rPr lang="en-GB" b="1" dirty="0" smtClean="0"/>
              <a:t>Interventions</a:t>
            </a:r>
          </a:p>
          <a:p>
            <a:pPr marL="457200" lvl="1" indent="-457200">
              <a:buAutoNum type="arabicPeriod"/>
            </a:pPr>
            <a:r>
              <a:rPr lang="en-GB" dirty="0" smtClean="0"/>
              <a:t>LASEK vs. PRK</a:t>
            </a:r>
          </a:p>
        </p:txBody>
      </p:sp>
    </p:spTree>
    <p:extLst>
      <p:ext uri="{BB962C8B-B14F-4D97-AF65-F5344CB8AC3E}">
        <p14:creationId xmlns:p14="http://schemas.microsoft.com/office/powerpoint/2010/main" val="248232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GB" dirty="0" smtClean="0"/>
              <a:t>“</a:t>
            </a:r>
            <a:r>
              <a:rPr lang="en-US" dirty="0"/>
              <a:t>The proportion of eyes with uncorrected visual acuity of 20/20 or better at 12-month follow-up was comparable in LASEK and PRK </a:t>
            </a:r>
            <a:r>
              <a:rPr lang="en-US" dirty="0" smtClean="0"/>
              <a:t>groups”</a:t>
            </a:r>
          </a:p>
          <a:p>
            <a:r>
              <a:rPr lang="en-US" dirty="0" smtClean="0"/>
              <a:t>	RR </a:t>
            </a:r>
            <a:r>
              <a:rPr lang="en-US" dirty="0"/>
              <a:t>0.98, </a:t>
            </a:r>
            <a:r>
              <a:rPr lang="en-US" dirty="0" smtClean="0"/>
              <a:t>95</a:t>
            </a:r>
            <a:r>
              <a:rPr lang="en-US" dirty="0"/>
              <a:t>% </a:t>
            </a:r>
            <a:r>
              <a:rPr lang="en-US" dirty="0" smtClean="0"/>
              <a:t>CI </a:t>
            </a:r>
            <a:r>
              <a:rPr lang="en-US" dirty="0"/>
              <a:t>0.92 to </a:t>
            </a:r>
            <a:r>
              <a:rPr lang="en-US" dirty="0" smtClean="0"/>
              <a:t>1.05</a:t>
            </a:r>
          </a:p>
          <a:p>
            <a:endParaRPr lang="en-US" dirty="0"/>
          </a:p>
          <a:p>
            <a:r>
              <a:rPr lang="en-US" dirty="0" smtClean="0"/>
              <a:t>“At </a:t>
            </a:r>
            <a:r>
              <a:rPr lang="en-US" dirty="0"/>
              <a:t>12 months post treatment, data from two trials suggest no difference or a possibly small effect in favor of PRK over LASEK for the proportion of eyes achieving ± 0.50 D of target </a:t>
            </a:r>
            <a:r>
              <a:rPr lang="en-US" dirty="0" smtClean="0"/>
              <a:t>refraction.”</a:t>
            </a:r>
          </a:p>
          <a:p>
            <a:r>
              <a:rPr lang="en-US" dirty="0" smtClean="0"/>
              <a:t>	</a:t>
            </a:r>
            <a:r>
              <a:rPr lang="pl-PL" dirty="0" smtClean="0"/>
              <a:t>RR </a:t>
            </a:r>
            <a:r>
              <a:rPr lang="pl-PL" dirty="0"/>
              <a:t>0.93, 95% CI 00.84 to 1.03</a:t>
            </a:r>
            <a:endParaRPr lang="en-GB" dirty="0"/>
          </a:p>
        </p:txBody>
      </p:sp>
    </p:spTree>
    <p:extLst>
      <p:ext uri="{BB962C8B-B14F-4D97-AF65-F5344CB8AC3E}">
        <p14:creationId xmlns:p14="http://schemas.microsoft.com/office/powerpoint/2010/main" val="385847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04: Tables</a:t>
            </a:r>
            <a:endParaRPr lang="en-US" dirty="0"/>
          </a:p>
        </p:txBody>
      </p:sp>
      <p:pic>
        <p:nvPicPr>
          <p:cNvPr id="1026" name="Picture 2"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6766" y="199579"/>
            <a:ext cx="3086100" cy="633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504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05: Conclusions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fontAlgn="base"/>
            <a:r>
              <a:rPr lang="en-US" dirty="0" smtClean="0"/>
              <a:t>“Uncertainty </a:t>
            </a:r>
            <a:r>
              <a:rPr lang="en-US" dirty="0"/>
              <a:t>surrounds differences in efficacy, accuracy, safety, and adverse effects between LASEK and PRK for eyes with low to moderate myopia. Future trials comparing LASEK versus PRK should follow reporting standards and follow correct analysis</a:t>
            </a:r>
            <a:r>
              <a:rPr lang="en-US" dirty="0" smtClean="0"/>
              <a:t>.”</a:t>
            </a:r>
            <a:r>
              <a:rPr lang="en-US" dirty="0"/>
              <a:t/>
            </a:r>
            <a:br>
              <a:rPr lang="en-US" dirty="0"/>
            </a:br>
            <a:endParaRPr lang="en-GB" dirty="0"/>
          </a:p>
        </p:txBody>
      </p:sp>
    </p:spTree>
    <p:extLst>
      <p:ext uri="{BB962C8B-B14F-4D97-AF65-F5344CB8AC3E}">
        <p14:creationId xmlns:p14="http://schemas.microsoft.com/office/powerpoint/2010/main" val="2831948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solidFill>
                  <a:srgbClr val="00AAAA"/>
                </a:solidFill>
              </a:rPr>
              <a:t>06: </a:t>
            </a:r>
            <a:r>
              <a:rPr lang="en-GB" dirty="0">
                <a:solidFill>
                  <a:srgbClr val="00AAAA"/>
                </a:solidFill>
              </a:rPr>
              <a:t>Acknowledgements</a:t>
            </a:r>
          </a:p>
        </p:txBody>
      </p:sp>
      <p:sp>
        <p:nvSpPr>
          <p:cNvPr id="3" name="Content Placeholder 2"/>
          <p:cNvSpPr>
            <a:spLocks noGrp="1"/>
          </p:cNvSpPr>
          <p:nvPr>
            <p:ph idx="1"/>
          </p:nvPr>
        </p:nvSpPr>
        <p:spPr>
          <a:xfrm>
            <a:off x="439737" y="2275200"/>
            <a:ext cx="7387092" cy="3909600"/>
          </a:xfrm>
        </p:spPr>
        <p:txBody>
          <a:bodyPr/>
          <a:lstStyle/>
          <a:p>
            <a:pPr marL="342900" indent="-342900">
              <a:buFont typeface="Arial" panose="020B0604020202020204" pitchFamily="34" charset="0"/>
              <a:buChar char="•"/>
            </a:pPr>
            <a:r>
              <a:rPr lang="en-US" dirty="0"/>
              <a:t>Cochrane Eyes and Vision US Satellite, funded by the National Eye Institute, National Institutes of </a:t>
            </a:r>
            <a:r>
              <a:rPr lang="en-US" dirty="0" smtClean="0"/>
              <a:t>Health</a:t>
            </a:r>
          </a:p>
          <a:p>
            <a:pPr marL="342900" indent="-342900">
              <a:buFont typeface="Arial" panose="020B0604020202020204" pitchFamily="34" charset="0"/>
              <a:buChar char="•"/>
            </a:pPr>
            <a:r>
              <a:rPr lang="en-US" dirty="0" smtClean="0"/>
              <a:t>Cochrane Eyes and Vision Editorial Base</a:t>
            </a:r>
            <a:r>
              <a:rPr lang="en-US" dirty="0"/>
              <a:t>, funded by </a:t>
            </a:r>
            <a:r>
              <a:rPr lang="en-US" dirty="0" smtClean="0"/>
              <a:t>the UK National </a:t>
            </a:r>
            <a:r>
              <a:rPr lang="en-US" dirty="0"/>
              <a:t>Health Service </a:t>
            </a:r>
            <a:r>
              <a:rPr lang="en-US" dirty="0" smtClean="0"/>
              <a:t>Research </a:t>
            </a:r>
            <a:r>
              <a:rPr lang="en-US" dirty="0"/>
              <a:t>and </a:t>
            </a:r>
            <a:r>
              <a:rPr lang="en-US" dirty="0" smtClean="0"/>
              <a:t>Development </a:t>
            </a:r>
            <a:r>
              <a:rPr lang="en-US" dirty="0" err="1" smtClean="0"/>
              <a:t>Programme</a:t>
            </a:r>
            <a:endParaRPr lang="en-US" dirty="0" smtClean="0"/>
          </a:p>
          <a:p>
            <a:pPr marL="342900" indent="-342900">
              <a:buFont typeface="Arial" panose="020B0604020202020204" pitchFamily="34" charset="0"/>
              <a:buChar char="•"/>
            </a:pPr>
            <a:r>
              <a:rPr lang="sv-SE" dirty="0"/>
              <a:t>Si-Yuan Li, Siyan Zhan, Si-Yuan Li, Ziao-Xia Peng, Jing Hu, Hua Andrew Law, Ning-Li Wang</a:t>
            </a:r>
            <a:br>
              <a:rPr lang="sv-SE" dirty="0"/>
            </a:br>
            <a:endParaRPr lang="en-US" dirty="0"/>
          </a:p>
          <a:p>
            <a:r>
              <a:rPr lang="sv-SE" b="1" dirty="0" smtClean="0"/>
              <a:t>Review citation</a:t>
            </a:r>
          </a:p>
          <a:p>
            <a:r>
              <a:rPr lang="en-US" u="sng" dirty="0"/>
              <a:t>Laser-assisted </a:t>
            </a:r>
            <a:r>
              <a:rPr lang="en-US" u="sng" dirty="0" err="1"/>
              <a:t>subepithelial</a:t>
            </a:r>
            <a:r>
              <a:rPr lang="en-US" u="sng" dirty="0"/>
              <a:t> keratectomy (LASEK) versus photorefractive keratectomy (PRK) for correction of myopia. Cochrane Database of Systematic Reviews 2016, Issue 2. Art. No.: CD009799. DOI: </a:t>
            </a:r>
            <a:r>
              <a:rPr lang="en-US" u="sng" dirty="0" smtClean="0"/>
              <a:t>10.1002/14651858.CD009799.pub2</a:t>
            </a:r>
            <a:endParaRPr lang="sv-SE" b="1" u="sng"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227</TotalTime>
  <Words>250</Words>
  <Application>Microsoft Office PowerPoint</Application>
  <PresentationFormat>On-screen Show (4:3)</PresentationFormat>
  <Paragraphs>51</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Source Sans Pro</vt:lpstr>
      <vt:lpstr>Source Sans Pro Semibold</vt:lpstr>
      <vt:lpstr>CEVG_Branded_PPT_Template</vt:lpstr>
      <vt:lpstr>Laser-assisted subepithelial keratectomy (LASEK) versus photorefractive keratectomy (PRK) for correction of myopia Si-Yuan Li, Siyan Zhan, Si-Yuan Li, Ziao-Xia Peng, Jing Hu, Hua Andrew Law, Ning-Li Wang Issue 2, 2016</vt:lpstr>
      <vt:lpstr>Table of Contents</vt:lpstr>
      <vt:lpstr>01: Background</vt:lpstr>
      <vt:lpstr>02: Types of studies</vt:lpstr>
      <vt:lpstr>03: Key results</vt:lpstr>
      <vt:lpstr>04: Tables</vt:lpstr>
      <vt:lpstr>05: Conclusions</vt:lpstr>
      <vt:lpstr>06: Acknowledgements</vt:lpstr>
    </vt:vector>
  </TitlesOfParts>
  <Company>Johns Hopkins School of Public Health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Money, Sarah</cp:lastModifiedBy>
  <cp:revision>26</cp:revision>
  <cp:lastPrinted>2016-02-03T18:10:19Z</cp:lastPrinted>
  <dcterms:created xsi:type="dcterms:W3CDTF">2016-01-08T19:44:44Z</dcterms:created>
  <dcterms:modified xsi:type="dcterms:W3CDTF">2017-06-05T21:02:01Z</dcterms:modified>
</cp:coreProperties>
</file>