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3" r:id="rId3"/>
    <p:sldId id="264" r:id="rId4"/>
    <p:sldId id="265" r:id="rId5"/>
    <p:sldId id="276" r:id="rId6"/>
    <p:sldId id="279" r:id="rId7"/>
    <p:sldId id="274" r:id="rId8"/>
    <p:sldId id="27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23" autoAdjust="0"/>
    <p:restoredTop sz="99819" autoAdjust="0"/>
  </p:normalViewPr>
  <p:slideViewPr>
    <p:cSldViewPr snapToGrid="0" showGuides="1">
      <p:cViewPr varScale="1">
        <p:scale>
          <a:sx n="64" d="100"/>
          <a:sy n="64" d="100"/>
        </p:scale>
        <p:origin x="84" y="990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568012"/>
            <a:ext cx="5220833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/>
              <a:t>Iridotomy to slow progression of visual field loss in </a:t>
            </a:r>
            <a:br>
              <a:rPr lang="en-GB" sz="2800" i="1" dirty="0"/>
            </a:br>
            <a:r>
              <a:rPr lang="en-GB" sz="2800" i="1" dirty="0"/>
              <a:t>angle-closure glaucoma</a:t>
            </a:r>
            <a:br>
              <a:rPr lang="en-GB" sz="2800" i="1" dirty="0"/>
            </a:br>
            <a:br>
              <a:rPr lang="sv-SE" sz="1600" dirty="0"/>
            </a:br>
            <a:r>
              <a:rPr lang="sv-SE" sz="1600" dirty="0"/>
              <a:t>Jimmy T Le, Benjamin Rouse, Gus Gazzard</a:t>
            </a:r>
            <a:br>
              <a:rPr lang="en-US" sz="1600" dirty="0"/>
            </a:br>
            <a:br>
              <a:rPr lang="sv-SE" sz="1600" dirty="0"/>
            </a:br>
            <a:r>
              <a:rPr lang="sv-SE" sz="1600" dirty="0"/>
              <a:t>Issue 6, 2018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467388"/>
            <a:ext cx="4464000" cy="822600"/>
          </a:xfrm>
        </p:spPr>
        <p:txBody>
          <a:bodyPr/>
          <a:lstStyle/>
          <a:p>
            <a:r>
              <a:rPr lang="en-GB" dirty="0"/>
              <a:t>A presentation to:</a:t>
            </a:r>
          </a:p>
          <a:p>
            <a:r>
              <a:rPr lang="en-GB" b="0" dirty="0"/>
              <a:t>Meeting name</a:t>
            </a:r>
          </a:p>
          <a:p>
            <a:pPr lvl="1"/>
            <a:r>
              <a:rPr lang="en-GB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Table of Contents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6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01: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098623"/>
            <a:ext cx="7180262" cy="408617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Primary angle-closure glaucoma is a type of glaucoma associated with a physically obstructed anterior chamber angle.</a:t>
            </a:r>
            <a:r>
              <a:rPr lang="en-GB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Elevated IOP is associated with glaucomatous optic nerve damage and visual field loss.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Laser peripheral iridotomy (often just called ‘iridotomy’) is a procedure to eliminate pupillary block by allowing aqueous humor to pass directly from the posterior to anterior chamber through use of a laser to create a hole in the iris.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Objective</a:t>
            </a:r>
          </a:p>
          <a:p>
            <a:pPr marL="522288" lvl="1" indent="-342900"/>
            <a:r>
              <a:rPr lang="en-US" b="1" dirty="0"/>
              <a:t>To assess the effects of iridotomy compared with no iridotomy for primary angle-closure glaucoma, primary angle closure, and primary angle-closure suspects.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02: Types of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/>
              <a:t>Participants</a:t>
            </a:r>
          </a:p>
          <a:p>
            <a:pPr lvl="1"/>
            <a:r>
              <a:rPr lang="en-GB" dirty="0"/>
              <a:t>Two randomized controlled trials (RCTs) with 1251 participants (2502 eyes) with bilateral asymptomatic primary angle-closure suspects.</a:t>
            </a:r>
          </a:p>
          <a:p>
            <a:pPr marL="0" lvl="1" indent="0">
              <a:buNone/>
            </a:pPr>
            <a:r>
              <a:rPr lang="en-GB" b="1" dirty="0"/>
              <a:t>Interventions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GB" dirty="0" err="1"/>
              <a:t>Neodynium:yttrium-aluminium-garnet</a:t>
            </a:r>
            <a:r>
              <a:rPr lang="en-GB" dirty="0"/>
              <a:t> (</a:t>
            </a:r>
            <a:r>
              <a:rPr lang="en-GB" dirty="0" err="1"/>
              <a:t>Nd:YAG</a:t>
            </a:r>
            <a:r>
              <a:rPr lang="en-GB" dirty="0"/>
              <a:t>) laser iridotomy in one randomly selected eye.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GB" dirty="0"/>
              <a:t>No iridotomy in the paired eye.</a:t>
            </a:r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03: Key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/>
              <a:t>“</a:t>
            </a:r>
            <a:r>
              <a:rPr lang="en-US" dirty="0"/>
              <a:t>At the time of this review, no data are available on the proportion of participants with progressive visual field loss at one year… [or] on the mean change in IOP at one year… [or] on </a:t>
            </a:r>
            <a:r>
              <a:rPr lang="en-US" dirty="0" err="1"/>
              <a:t>gonioscopic</a:t>
            </a:r>
            <a:r>
              <a:rPr lang="en-US" dirty="0"/>
              <a:t> findings at one year”</a:t>
            </a:r>
            <a:endParaRPr lang="en-GB" dirty="0"/>
          </a:p>
          <a:p>
            <a:r>
              <a:rPr lang="en-US" dirty="0"/>
              <a:t>“Neither the ANA-LIS nor the ZAP trial specified measuring need for additional surgery… [or] measuring number of medications to control IOP… [or] measuring change in BCVA… [or] measuring quality of life”</a:t>
            </a:r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04: Tables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588F2022-B885-44ED-BA58-0110B184DA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6125" y="514514"/>
            <a:ext cx="4088820" cy="582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05: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“The available studies that directly compared iridotomy to no iridotomy have not yet published full trial reports.”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“At present, we cannot draw reliable conclusions based on randomized controlled trials as to whether iridotomy slows progression of visual field loss at one year compared to no iridotomy.”</a:t>
            </a:r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Cochrane Eyes and Vision Editorial Base, funded by the UK National Health Service Research and Development </a:t>
            </a:r>
            <a:r>
              <a:rPr lang="en-US" sz="1800" dirty="0" err="1"/>
              <a:t>Programme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Jimmy T Le, Benjamin Rouse, Gus </a:t>
            </a:r>
            <a:r>
              <a:rPr lang="en-US" sz="1800" dirty="0" err="1"/>
              <a:t>Gazzard</a:t>
            </a:r>
            <a:endParaRPr lang="sv-SE" sz="1800" b="1" dirty="0"/>
          </a:p>
          <a:p>
            <a:endParaRPr lang="sv-SE" sz="1800" b="1" dirty="0"/>
          </a:p>
          <a:p>
            <a:r>
              <a:rPr lang="sv-SE" sz="1800" b="1" dirty="0"/>
              <a:t>Review citation</a:t>
            </a:r>
          </a:p>
          <a:p>
            <a:r>
              <a:rPr lang="en-US" sz="1800" u="sng" dirty="0"/>
              <a:t>Le JT, Rouse B, </a:t>
            </a:r>
            <a:r>
              <a:rPr lang="en-US" sz="1800" u="sng" dirty="0" err="1"/>
              <a:t>Gazzard</a:t>
            </a:r>
            <a:r>
              <a:rPr lang="en-US" sz="1800" u="sng" dirty="0"/>
              <a:t> G. Iridotomy to slow progression of visual field loss in angle‐closure glaucoma. Cochrane Database of Systematic Reviews 2018, Issue 6. Art. No.: CD012270. DOI: 10.1002/14651858.CD012270.pub2.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10513</TotalTime>
  <Words>405</Words>
  <Application>Microsoft Office PowerPoint</Application>
  <PresentationFormat>On-screen Show (4:3)</PresentationFormat>
  <Paragraphs>50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Source Sans Pro</vt:lpstr>
      <vt:lpstr>Source Sans Pro Semibold</vt:lpstr>
      <vt:lpstr>CEVG_Branded_PPT_Template</vt:lpstr>
      <vt:lpstr>Iridotomy to slow progression of visual field loss in  angle-closure glaucoma  Jimmy T Le, Benjamin Rouse, Gus Gazzard  Issue 6, 2018</vt:lpstr>
      <vt:lpstr>Table of Contents</vt:lpstr>
      <vt:lpstr>01: Background</vt:lpstr>
      <vt:lpstr>02: Types of studies</vt:lpstr>
      <vt:lpstr>03: Key results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Genie Han</cp:lastModifiedBy>
  <cp:revision>71</cp:revision>
  <cp:lastPrinted>2016-02-03T18:10:19Z</cp:lastPrinted>
  <dcterms:created xsi:type="dcterms:W3CDTF">2016-01-08T19:44:44Z</dcterms:created>
  <dcterms:modified xsi:type="dcterms:W3CDTF">2018-10-10T13:41:46Z</dcterms:modified>
</cp:coreProperties>
</file>