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64" r:id="rId4"/>
    <p:sldId id="265" r:id="rId5"/>
    <p:sldId id="276" r:id="rId6"/>
    <p:sldId id="277" r:id="rId7"/>
    <p:sldId id="279" r:id="rId8"/>
    <p:sldId id="274" r:id="rId9"/>
    <p:sldId id="27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70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443114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i="1" dirty="0" smtClean="0"/>
              <a:t>Interventions for dissociated vertical deviation</a:t>
            </a:r>
            <a:br>
              <a:rPr lang="en-US" sz="2800" i="1" dirty="0" smtClean="0"/>
            </a:br>
            <a:r>
              <a:rPr lang="en-GB" sz="2800" i="1" dirty="0" smtClean="0"/>
              <a:t/>
            </a:r>
            <a:br>
              <a:rPr lang="en-GB" sz="2800" i="1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en-US" sz="1600" dirty="0" smtClean="0"/>
              <a:t>Sarah R </a:t>
            </a:r>
            <a:r>
              <a:rPr lang="en-US" sz="1600" dirty="0" err="1" smtClean="0"/>
              <a:t>Hatt</a:t>
            </a:r>
            <a:r>
              <a:rPr lang="en-US" sz="1600" dirty="0" smtClean="0"/>
              <a:t>, </a:t>
            </a:r>
            <a:r>
              <a:rPr lang="en-US" sz="1600" dirty="0" err="1" smtClean="0"/>
              <a:t>Xue</a:t>
            </a:r>
            <a:r>
              <a:rPr lang="en-US" sz="1600" dirty="0" smtClean="0"/>
              <a:t> Wang, Jonathan M Holmes</a:t>
            </a:r>
            <a:br>
              <a:rPr lang="en-US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11, 2015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467388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Dissociated vertical deviation (DVD) occurs when one or both eyes drift upward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DVD is asymptomatic in some, while others suffer from double vision and eye strain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Surgery is the standard treatment, but non-surgical options are sometimes pursued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Objective:</a:t>
            </a:r>
          </a:p>
          <a:p>
            <a:pPr marL="522288" lvl="1" indent="-342900"/>
            <a:r>
              <a:rPr lang="en-US" b="1" dirty="0"/>
              <a:t>T</a:t>
            </a:r>
            <a:r>
              <a:rPr lang="en-US" b="1" dirty="0" smtClean="0"/>
              <a:t>o </a:t>
            </a:r>
            <a:r>
              <a:rPr lang="en-US" b="1" dirty="0"/>
              <a:t>determine the effectiveness and safety of various surgical and non-surgical interventions in randomized controlled trials of participants with DVD.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Four randomized controlled trials, 248 eyes of 151 participants </a:t>
            </a:r>
            <a:endParaRPr lang="en-GB" dirty="0" smtClean="0"/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0" lvl="1" indent="0">
              <a:buNone/>
            </a:pPr>
            <a:r>
              <a:rPr lang="en-GB" dirty="0" smtClean="0"/>
              <a:t>Inferior oblique </a:t>
            </a:r>
            <a:r>
              <a:rPr lang="en-GB" dirty="0" err="1" smtClean="0"/>
              <a:t>anteriorization</a:t>
            </a:r>
            <a:r>
              <a:rPr lang="en-GB" dirty="0" smtClean="0"/>
              <a:t> plus resection </a:t>
            </a:r>
          </a:p>
          <a:p>
            <a:pPr marL="0" lvl="1" indent="0">
              <a:buNone/>
            </a:pPr>
            <a:r>
              <a:rPr lang="en-GB" dirty="0" smtClean="0"/>
              <a:t>VERSUS </a:t>
            </a:r>
          </a:p>
          <a:p>
            <a:pPr marL="0" lvl="1" indent="0">
              <a:buNone/>
            </a:pPr>
            <a:r>
              <a:rPr lang="en-GB" dirty="0" smtClean="0"/>
              <a:t>Interior oblique </a:t>
            </a:r>
            <a:r>
              <a:rPr lang="en-GB" dirty="0" err="1" smtClean="0"/>
              <a:t>anteriorization</a:t>
            </a:r>
            <a:r>
              <a:rPr lang="en-GB" dirty="0" smtClean="0"/>
              <a:t> alone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“Only one trial reported data that allowed analysis of the primary outcome for this review, the proportion of patients with treatment success.”</a:t>
            </a:r>
          </a:p>
          <a:p>
            <a:endParaRPr lang="en-GB" dirty="0"/>
          </a:p>
          <a:p>
            <a:r>
              <a:rPr lang="en-GB" dirty="0" smtClean="0"/>
              <a:t>“</a:t>
            </a:r>
            <a:r>
              <a:rPr lang="en-US" dirty="0"/>
              <a:t>The difference between inferior oblique </a:t>
            </a:r>
            <a:r>
              <a:rPr lang="en-US" dirty="0" err="1"/>
              <a:t>anteriorization</a:t>
            </a:r>
            <a:r>
              <a:rPr lang="en-US" dirty="0"/>
              <a:t> plus resection versus inferior oblique </a:t>
            </a:r>
            <a:r>
              <a:rPr lang="en-US" dirty="0" err="1"/>
              <a:t>anteriorization</a:t>
            </a:r>
            <a:r>
              <a:rPr lang="en-US" dirty="0"/>
              <a:t> alone was uncertain when measured at least four months </a:t>
            </a:r>
            <a:r>
              <a:rPr lang="en-US" dirty="0" smtClean="0"/>
              <a:t>postoperatively”</a:t>
            </a:r>
          </a:p>
          <a:p>
            <a:r>
              <a:rPr lang="en-US" dirty="0"/>
              <a:t>	</a:t>
            </a:r>
            <a:r>
              <a:rPr lang="en-US" dirty="0" smtClean="0"/>
              <a:t>RR 1.13, 95% CI 0.60 to 2.11, 30 participants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 (continued)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985806" cy="3909600"/>
          </a:xfrm>
        </p:spPr>
        <p:txBody>
          <a:bodyPr/>
          <a:lstStyle/>
          <a:p>
            <a:r>
              <a:rPr lang="en-US" dirty="0" smtClean="0"/>
              <a:t>“All </a:t>
            </a:r>
            <a:r>
              <a:rPr lang="en-US" dirty="0"/>
              <a:t>four trials reported a relatively low rate of adverse events; </a:t>
            </a:r>
            <a:r>
              <a:rPr lang="en-US" dirty="0" err="1"/>
              <a:t>hypotropia</a:t>
            </a:r>
            <a:r>
              <a:rPr lang="en-US" dirty="0"/>
              <a:t>, limited elevation, and need for repeat surgery were reported as adverse events associated with some of the surgical interventions</a:t>
            </a:r>
            <a:r>
              <a:rPr lang="en-US" dirty="0" smtClean="0"/>
              <a:t>.”</a:t>
            </a:r>
            <a:r>
              <a:rPr lang="en-US" dirty="0"/>
              <a:t> 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“No </a:t>
            </a:r>
            <a:r>
              <a:rPr lang="en-US" dirty="0"/>
              <a:t>trials reported any other secondary outcome specified for our review</a:t>
            </a:r>
            <a:r>
              <a:rPr lang="en-US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0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810" y="1860048"/>
            <a:ext cx="3390513" cy="4879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74839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“…insufficient </a:t>
            </a:r>
            <a:r>
              <a:rPr lang="en-US" dirty="0"/>
              <a:t>reporting of study methods and data led to methodological concerns that undermine the conclusions of all studies</a:t>
            </a:r>
            <a:r>
              <a:rPr lang="en-US" dirty="0" smtClean="0"/>
              <a:t>.”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US Satellite, funded by the National Eye Institute, National Institutes of 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Cochrane Eyes and Vision Editorial Base, funded by the UK National Health Service Research and Development </a:t>
            </a:r>
            <a:r>
              <a:rPr lang="en-US" sz="1800" dirty="0" err="1" smtClean="0"/>
              <a:t>Programme</a:t>
            </a:r>
            <a:endParaRPr lang="en-US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Sarah R </a:t>
            </a:r>
            <a:r>
              <a:rPr lang="en-US" sz="1800" dirty="0" err="1"/>
              <a:t>Hatt</a:t>
            </a:r>
            <a:r>
              <a:rPr lang="en-US" sz="1800" dirty="0"/>
              <a:t>, </a:t>
            </a:r>
            <a:r>
              <a:rPr lang="en-US" sz="1800" dirty="0" err="1"/>
              <a:t>Xue</a:t>
            </a:r>
            <a:r>
              <a:rPr lang="en-US" sz="1800" dirty="0"/>
              <a:t> Wang, Jonathan M Holmes </a:t>
            </a:r>
            <a:endParaRPr lang="en-US" sz="1800" dirty="0" smtClean="0"/>
          </a:p>
          <a:p>
            <a:endParaRPr lang="sv-SE" sz="1800" b="1" dirty="0" smtClean="0"/>
          </a:p>
          <a:p>
            <a:r>
              <a:rPr lang="sv-SE" sz="1800" b="1" dirty="0" smtClean="0"/>
              <a:t>Review citation</a:t>
            </a:r>
          </a:p>
          <a:p>
            <a:r>
              <a:rPr lang="en-US" sz="1800" u="sng" dirty="0" err="1"/>
              <a:t>Hatt</a:t>
            </a:r>
            <a:r>
              <a:rPr lang="en-US" sz="1800" u="sng" dirty="0"/>
              <a:t> SR, Wang X, Holmes JM. Interventions for dissociated vertical deviation. Cochrane Database of Systematic Reviews 2015, Issue 11. Art. No.: CD010868. DOI: 10.1002/14651858.CD010868.pub2</a:t>
            </a:r>
            <a:endParaRPr lang="sv-SE" sz="1800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528</TotalTime>
  <Words>345</Words>
  <Application>Microsoft Office PowerPoint</Application>
  <PresentationFormat>On-screen Show (4:3)</PresentationFormat>
  <Paragraphs>57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Source Sans Pro</vt:lpstr>
      <vt:lpstr>Source Sans Pro Semibold</vt:lpstr>
      <vt:lpstr>CEVG_Branded_PPT_Template</vt:lpstr>
      <vt:lpstr>Interventions for dissociated vertical deviation   Sarah R Hatt, Xue Wang, Jonathan M Holmes   Issue 11, 2015</vt:lpstr>
      <vt:lpstr>Table of Contents</vt:lpstr>
      <vt:lpstr>01: Background</vt:lpstr>
      <vt:lpstr>02: Types of studies</vt:lpstr>
      <vt:lpstr>03: Key results</vt:lpstr>
      <vt:lpstr>03: Key results (continued)</vt:lpstr>
      <vt:lpstr>04: Tables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38</cp:revision>
  <cp:lastPrinted>2016-02-03T18:10:19Z</cp:lastPrinted>
  <dcterms:created xsi:type="dcterms:W3CDTF">2016-01-08T19:44:44Z</dcterms:created>
  <dcterms:modified xsi:type="dcterms:W3CDTF">2017-06-07T17:49:53Z</dcterms:modified>
</cp:coreProperties>
</file>