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3" r:id="rId3"/>
    <p:sldId id="264" r:id="rId4"/>
    <p:sldId id="265" r:id="rId5"/>
    <p:sldId id="276" r:id="rId6"/>
    <p:sldId id="277" r:id="rId7"/>
    <p:sldId id="279" r:id="rId8"/>
    <p:sldId id="274" r:id="rId9"/>
    <p:sldId id="275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9819" autoAdjust="0"/>
  </p:normalViewPr>
  <p:slideViewPr>
    <p:cSldViewPr snapToGrid="0" showGuides="1">
      <p:cViewPr varScale="1">
        <p:scale>
          <a:sx n="84" d="100"/>
          <a:sy n="84" d="100"/>
        </p:scale>
        <p:origin x="162" y="90"/>
      </p:cViewPr>
      <p:guideLst>
        <p:guide orient="horz"/>
        <p:guide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9" d="100"/>
          <a:sy n="99" d="100"/>
        </p:scale>
        <p:origin x="-3492" y="-96"/>
      </p:cViewPr>
      <p:guideLst>
        <p:guide orient="horz" pos="2928"/>
        <p:guide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905315E-2112-4077-9ABB-00B2122D5DF1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952E473-AF25-45EF-8768-FA17C1F5FA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7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149739" y="4415790"/>
            <a:ext cx="4710923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156718" y="8831580"/>
            <a:ext cx="853682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Source Sans Pro" pitchFamily="34" charset="0"/>
                <a:cs typeface="Arial" panose="020B0604020202020204" pitchFamily="34" charset="0"/>
              </a:defRPr>
            </a:lvl1pPr>
          </a:lstStyle>
          <a:p>
            <a:fld id="{49DD4D23-C98A-435E-AE88-9061F8349B02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0334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ource Sans Pro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513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5411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12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1748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9903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8702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09137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DD4D23-C98A-435E-AE88-9061F8349B02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15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279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4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39738" y="2232000"/>
            <a:ext cx="6156000" cy="3816000"/>
          </a:xfrm>
          <a:solidFill>
            <a:schemeClr val="accent5"/>
          </a:solidFill>
        </p:spPr>
        <p:txBody>
          <a:bodyPr lIns="216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05458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abl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1202400"/>
            <a:ext cx="6120000" cy="460800"/>
          </a:xfrm>
        </p:spPr>
        <p:txBody>
          <a:bodyPr anchor="t" anchorCtr="0"/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39738" y="6162675"/>
            <a:ext cx="6176962" cy="374650"/>
          </a:xfrm>
        </p:spPr>
        <p:txBody>
          <a:bodyPr/>
          <a:lstStyle>
            <a:lvl1pPr>
              <a:spcBef>
                <a:spcPts val="0"/>
              </a:spcBef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2004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7435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144000" cy="6858000"/>
          </a:xfrm>
          <a:solidFill>
            <a:schemeClr val="accent5"/>
          </a:solidFill>
        </p:spPr>
        <p:txBody>
          <a:bodyPr lIns="432000" tIns="324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19856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08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405" y="0"/>
            <a:ext cx="382459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465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vider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296025"/>
            <a:ext cx="4464000" cy="562375"/>
          </a:xfrm>
        </p:spPr>
        <p:txBody>
          <a:bodyPr anchor="t" anchorCtr="0"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2849400"/>
            <a:ext cx="4192587" cy="21978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971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12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4398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0138" y="-388"/>
            <a:ext cx="3043925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2974">
            <a:off x="6433717" y="5836596"/>
            <a:ext cx="494944" cy="494944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36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3924000" y="0"/>
            <a:ext cx="5220000" cy="6858000"/>
          </a:xfrm>
          <a:prstGeom prst="rect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8000" y="1964825"/>
            <a:ext cx="4356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08000" y="3835800"/>
            <a:ext cx="404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08" b="16524"/>
          <a:stretch/>
        </p:blipFill>
        <p:spPr>
          <a:xfrm>
            <a:off x="2073686" y="0"/>
            <a:ext cx="2777113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355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563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728600"/>
            <a:ext cx="44640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585" y="0"/>
            <a:ext cx="4282440" cy="6858000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 rot="18931217">
            <a:off x="6263551" y="5488794"/>
            <a:ext cx="838473" cy="838473"/>
          </a:xfrm>
          <a:prstGeom prst="rect">
            <a:avLst/>
          </a:prstGeom>
          <a:solidFill>
            <a:schemeClr val="bg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71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95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28800" y="14094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04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Sma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2699225"/>
            <a:ext cx="4117862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3958200"/>
            <a:ext cx="4117862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39738" y="5695200"/>
            <a:ext cx="2147639" cy="92333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Trusted evidence.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tx2"/>
                </a:solidFill>
                <a:latin typeface="+mn-lt"/>
              </a:rPr>
              <a:t>Informed decisions.</a:t>
            </a:r>
          </a:p>
          <a:p>
            <a:pPr>
              <a:lnSpc>
                <a:spcPts val="2000"/>
              </a:lnSpc>
            </a:pPr>
            <a:r>
              <a:rPr lang="en-GB" spc="-30" baseline="0" dirty="0" smtClean="0">
                <a:solidFill>
                  <a:schemeClr val="bg2"/>
                </a:solidFill>
                <a:latin typeface="+mn-lt"/>
              </a:rPr>
              <a:t>Better health.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63"/>
          <a:stretch/>
        </p:blipFill>
        <p:spPr>
          <a:xfrm>
            <a:off x="5534025" y="0"/>
            <a:ext cx="3120980" cy="6858000"/>
          </a:xfrm>
          <a:prstGeom prst="rect">
            <a:avLst/>
          </a:prstGeom>
        </p:spPr>
      </p:pic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4644000" y="1324800"/>
            <a:ext cx="4500000" cy="3384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9529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Large Imag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2502000"/>
            <a:ext cx="9144000" cy="4356000"/>
          </a:xfrm>
          <a:solidFill>
            <a:schemeClr val="accent5"/>
          </a:solidFill>
        </p:spPr>
        <p:txBody>
          <a:bodyPr lIns="432000" tIns="108000"/>
          <a:lstStyle>
            <a:lvl1pPr marL="0" indent="0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GB" dirty="0" smtClean="0"/>
              <a:t>Insert image here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3419225"/>
            <a:ext cx="4464000" cy="1080775"/>
          </a:xfrm>
        </p:spPr>
        <p:txBody>
          <a:bodyPr/>
          <a:lstStyle>
            <a:lvl1pPr algn="l">
              <a:lnSpc>
                <a:spcPts val="38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627800"/>
            <a:ext cx="3326400" cy="822600"/>
          </a:xfrm>
        </p:spPr>
        <p:txBody>
          <a:bodyPr/>
          <a:lstStyle>
            <a:lvl1pPr marL="0" indent="0" algn="l">
              <a:lnSpc>
                <a:spcPts val="190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marL="3175" indent="0" algn="l">
              <a:lnSpc>
                <a:spcPts val="19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  <a:latin typeface="+mj-lt"/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8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830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083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0511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9738" y="1317600"/>
            <a:ext cx="6120000" cy="63283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9738" y="2275200"/>
            <a:ext cx="6120000" cy="390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3656" y="0"/>
            <a:ext cx="1990344" cy="68580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38" y="502920"/>
            <a:ext cx="2075487" cy="566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066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50" r:id="rId8"/>
    <p:sldLayoutId id="2147483656" r:id="rId9"/>
    <p:sldLayoutId id="2147483664" r:id="rId10"/>
    <p:sldLayoutId id="2147483657" r:id="rId11"/>
    <p:sldLayoutId id="2147483654" r:id="rId12"/>
    <p:sldLayoutId id="2147483665" r:id="rId13"/>
    <p:sldLayoutId id="2147483666" r:id="rId14"/>
    <p:sldLayoutId id="2147483667" r:id="rId15"/>
    <p:sldLayoutId id="2147483655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b="1" kern="1200" spc="-40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None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1pPr>
      <a:lvl2pPr marL="179388" indent="-179388" algn="l" defTabSz="914400" rtl="0" eaLnBrk="1" latinLnBrk="0" hangingPunct="1">
        <a:spcBef>
          <a:spcPts val="1134"/>
        </a:spcBef>
        <a:spcAft>
          <a:spcPts val="0"/>
        </a:spcAft>
        <a:buClr>
          <a:schemeClr val="bg2"/>
        </a:buClr>
        <a:buFont typeface="Arial" pitchFamily="34" charset="0"/>
        <a:buChar char="•"/>
        <a:defRPr sz="2000" kern="1200" spc="-20" baseline="0">
          <a:solidFill>
            <a:schemeClr val="tx2"/>
          </a:solidFill>
          <a:latin typeface="+mj-lt"/>
          <a:ea typeface="+mn-ea"/>
          <a:cs typeface="+mn-cs"/>
        </a:defRPr>
      </a:lvl2pPr>
      <a:lvl3pPr marL="388938" indent="-158750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3pPr>
      <a:lvl4pPr marL="612775" indent="-195263" algn="l" defTabSz="914400" rtl="0" eaLnBrk="1" latinLnBrk="0" hangingPunct="1">
        <a:spcBef>
          <a:spcPts val="567"/>
        </a:spcBef>
        <a:buClr>
          <a:schemeClr val="bg2"/>
        </a:buClr>
        <a:buFont typeface="Arial" pitchFamily="34" charset="0"/>
        <a:buChar char="•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4pPr>
      <a:lvl5pPr marL="849313" indent="-187325" algn="l" defTabSz="914400" rtl="0" eaLnBrk="1" latinLnBrk="0" hangingPunct="1">
        <a:spcBef>
          <a:spcPts val="567"/>
        </a:spcBef>
        <a:buClr>
          <a:schemeClr val="bg2"/>
        </a:buClr>
        <a:buFont typeface="Source Sans Pro" pitchFamily="34" charset="0"/>
        <a:buChar char="–"/>
        <a:defRPr sz="1800" kern="1200" spc="-20" baseline="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9738" y="1233049"/>
            <a:ext cx="5590948" cy="26212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GB" sz="2800" i="1" dirty="0" smtClean="0"/>
              <a:t>Interventions for central serous </a:t>
            </a:r>
            <a:r>
              <a:rPr lang="en-GB" sz="2800" i="1" dirty="0" err="1" smtClean="0"/>
              <a:t>chorioretinopathy</a:t>
            </a:r>
            <a:r>
              <a:rPr lang="en-GB" sz="2800" i="1" dirty="0" smtClean="0"/>
              <a:t>: a network meta-analysis</a:t>
            </a:r>
            <a:br>
              <a:rPr lang="en-GB" sz="2800" i="1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sv-SE" sz="1600" dirty="0" smtClean="0"/>
              <a:t>Mahsa Salehi, Adam S Wenick, H Andrew Law, Jennifer R Evans, Peter Gehlbach</a:t>
            </a:r>
            <a:br>
              <a:rPr lang="sv-SE" sz="1600" dirty="0" smtClean="0"/>
            </a:br>
            <a:r>
              <a:rPr lang="sv-SE" sz="1600" dirty="0" smtClean="0"/>
              <a:t/>
            </a:r>
            <a:br>
              <a:rPr lang="sv-SE" sz="1600" dirty="0" smtClean="0"/>
            </a:br>
            <a:r>
              <a:rPr lang="sv-SE" sz="1600" dirty="0" smtClean="0"/>
              <a:t>Issue </a:t>
            </a:r>
            <a:r>
              <a:rPr lang="sv-SE" sz="1600" dirty="0"/>
              <a:t>1</a:t>
            </a:r>
            <a:r>
              <a:rPr lang="sv-SE" sz="1600" dirty="0" smtClean="0"/>
              <a:t>, 2016</a:t>
            </a:r>
            <a:endParaRPr lang="en-GB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738" y="4207896"/>
            <a:ext cx="4464000" cy="822600"/>
          </a:xfrm>
        </p:spPr>
        <p:txBody>
          <a:bodyPr/>
          <a:lstStyle/>
          <a:p>
            <a:r>
              <a:rPr lang="en-GB" dirty="0" smtClean="0"/>
              <a:t>A presentation to:</a:t>
            </a:r>
          </a:p>
          <a:p>
            <a:r>
              <a:rPr lang="en-GB" b="0" dirty="0" smtClean="0"/>
              <a:t>Meeting name</a:t>
            </a:r>
          </a:p>
          <a:p>
            <a:pPr lvl="1"/>
            <a:r>
              <a:rPr lang="en-GB" dirty="0" smtClean="0"/>
              <a:t>Date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7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Table of Contents</a:t>
            </a:r>
            <a:endParaRPr lang="en-GB" dirty="0">
              <a:solidFill>
                <a:srgbClr val="00AAAA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0891007"/>
              </p:ext>
            </p:extLst>
          </p:nvPr>
        </p:nvGraphicFramePr>
        <p:xfrm>
          <a:off x="444500" y="2282825"/>
          <a:ext cx="6134021" cy="26661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7400"/>
                <a:gridCol w="5856621"/>
              </a:tblGrid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01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Background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02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Types</a:t>
                      </a:r>
                      <a:r>
                        <a:rPr lang="en-GB" sz="1400" baseline="0" dirty="0" smtClean="0">
                          <a:solidFill>
                            <a:schemeClr val="tx2"/>
                          </a:solidFill>
                        </a:rPr>
                        <a:t> of studies</a:t>
                      </a:r>
                      <a:endParaRPr lang="en-GB" sz="140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03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Key results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04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Tables (Risk of Bias/Forest Plots)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05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Conclusions</a:t>
                      </a: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65">
                <a:tc>
                  <a:txBody>
                    <a:bodyPr/>
                    <a:lstStyle/>
                    <a:p>
                      <a:r>
                        <a:rPr lang="en-GB" sz="1400" b="1" dirty="0" smtClean="0">
                          <a:solidFill>
                            <a:schemeClr val="bg2"/>
                          </a:solidFill>
                          <a:latin typeface="+mj-lt"/>
                        </a:rPr>
                        <a:t>06</a:t>
                      </a:r>
                      <a:endParaRPr lang="en-GB" sz="1400" b="1" dirty="0">
                        <a:solidFill>
                          <a:schemeClr val="bg2"/>
                        </a:solidFill>
                        <a:latin typeface="+mj-lt"/>
                      </a:endParaRPr>
                    </a:p>
                  </a:txBody>
                  <a:tcPr marL="0" marR="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dirty="0" smtClean="0">
                          <a:solidFill>
                            <a:schemeClr val="tx2"/>
                          </a:solidFill>
                        </a:rPr>
                        <a:t>Acknowledgements</a:t>
                      </a:r>
                      <a:endParaRPr lang="en-GB" sz="1400" baseline="0" dirty="0" smtClean="0">
                        <a:solidFill>
                          <a:schemeClr val="tx2"/>
                        </a:solidFill>
                      </a:endParaRPr>
                    </a:p>
                  </a:txBody>
                  <a:tcPr marL="0" marR="1080000" marT="36000" marB="0">
                    <a:lnT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0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01: Background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275200"/>
            <a:ext cx="6838886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Central serous </a:t>
            </a:r>
            <a:r>
              <a:rPr lang="en-US" dirty="0" err="1"/>
              <a:t>chorioretinopathy</a:t>
            </a:r>
            <a:r>
              <a:rPr lang="en-US" dirty="0"/>
              <a:t> (CSC) is characterized by serous detachment of the neural </a:t>
            </a:r>
            <a:r>
              <a:rPr lang="en-US" dirty="0" smtClean="0"/>
              <a:t>retina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CSC </a:t>
            </a:r>
            <a:r>
              <a:rPr lang="en-US" dirty="0" smtClean="0"/>
              <a:t>can be treated with many different interventions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It is not known which treatments offer advantages over others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Objective:</a:t>
            </a:r>
          </a:p>
          <a:p>
            <a:pPr marL="522288" lvl="1" indent="-342900"/>
            <a:r>
              <a:rPr lang="en-US" b="1" dirty="0" smtClean="0"/>
              <a:t>To compare the relative effectiveness of interventions for central serous </a:t>
            </a:r>
            <a:r>
              <a:rPr lang="en-US" b="1" dirty="0" err="1" smtClean="0"/>
              <a:t>chorioretinopathy</a:t>
            </a:r>
            <a:r>
              <a:rPr lang="en-US" b="1" dirty="0" smtClean="0"/>
              <a:t> 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58505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02: Types of studies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0" lvl="1" indent="0">
              <a:buNone/>
            </a:pPr>
            <a:r>
              <a:rPr lang="en-GB" b="1" dirty="0" smtClean="0"/>
              <a:t>Participants</a:t>
            </a:r>
          </a:p>
          <a:p>
            <a:pPr marL="0" lvl="1" indent="0">
              <a:buNone/>
            </a:pPr>
            <a:r>
              <a:rPr lang="en-GB" dirty="0" smtClean="0"/>
              <a:t>25 studies; 1098 eyes of 1098 participants </a:t>
            </a:r>
            <a:endParaRPr lang="en-GB" dirty="0" smtClean="0"/>
          </a:p>
          <a:p>
            <a:pPr marL="0" lvl="1" indent="0">
              <a:buNone/>
            </a:pPr>
            <a:r>
              <a:rPr lang="en-GB" b="1" dirty="0" smtClean="0"/>
              <a:t>Interventions</a:t>
            </a:r>
          </a:p>
          <a:p>
            <a:pPr marL="0" lvl="1" indent="0">
              <a:buNone/>
            </a:pPr>
            <a:r>
              <a:rPr lang="en-GB" dirty="0" smtClean="0"/>
              <a:t>Anti-VEGFs, PDT, laser treatment, beta-blockers, carbonic anhydrase inhibitors, </a:t>
            </a:r>
            <a:r>
              <a:rPr lang="en-GB" i="1" dirty="0" err="1" smtClean="0"/>
              <a:t>Helicobactor</a:t>
            </a:r>
            <a:r>
              <a:rPr lang="en-GB" i="1" dirty="0" smtClean="0"/>
              <a:t> pylori</a:t>
            </a:r>
            <a:r>
              <a:rPr lang="en-GB" dirty="0" smtClean="0"/>
              <a:t> treatment, and  nutritional supplements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48232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r>
              <a:rPr lang="en-GB" dirty="0" smtClean="0"/>
              <a:t>“…</a:t>
            </a:r>
            <a:r>
              <a:rPr lang="en-US" dirty="0"/>
              <a:t>little difference in the effect of anti-VEGF (</a:t>
            </a:r>
            <a:r>
              <a:rPr lang="en-US" dirty="0" err="1"/>
              <a:t>ranibizumab</a:t>
            </a:r>
            <a:r>
              <a:rPr lang="en-US" dirty="0"/>
              <a:t> or bevacizumab) or observation on change in visual acuity at six </a:t>
            </a:r>
            <a:r>
              <a:rPr lang="en-US" dirty="0" smtClean="0"/>
              <a:t>months.”</a:t>
            </a:r>
          </a:p>
          <a:p>
            <a:r>
              <a:rPr lang="en-US" dirty="0" smtClean="0"/>
              <a:t>Mean difference 0.01 </a:t>
            </a:r>
            <a:r>
              <a:rPr lang="en-US" dirty="0" err="1" smtClean="0"/>
              <a:t>LogMAR</a:t>
            </a:r>
            <a:r>
              <a:rPr lang="en-US" dirty="0" smtClean="0"/>
              <a:t>, 95% CI -0.02 to 0.03, 64 participants </a:t>
            </a:r>
          </a:p>
          <a:p>
            <a:r>
              <a:rPr lang="en-US" dirty="0" smtClean="0"/>
              <a:t>“…half-dose </a:t>
            </a:r>
            <a:r>
              <a:rPr lang="en-US" dirty="0"/>
              <a:t>PDT treatment of acute CSC probably results in a small improvement in </a:t>
            </a:r>
            <a:r>
              <a:rPr lang="en-US" dirty="0" smtClean="0"/>
              <a:t>vision, less recurrence, and less persistent CSC at 12 months compared to sham treatment.”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47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03: Key results (continued)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7985806" cy="3909600"/>
          </a:xfrm>
        </p:spPr>
        <p:txBody>
          <a:bodyPr/>
          <a:lstStyle/>
          <a:p>
            <a:r>
              <a:rPr lang="en-GB" dirty="0" smtClean="0"/>
              <a:t>“…</a:t>
            </a:r>
            <a:r>
              <a:rPr lang="en-US" dirty="0"/>
              <a:t>two </a:t>
            </a:r>
            <a:r>
              <a:rPr lang="en-US" dirty="0" smtClean="0"/>
              <a:t>trials </a:t>
            </a:r>
            <a:r>
              <a:rPr lang="en-US" dirty="0"/>
              <a:t>comparing anti-VEGF to low-</a:t>
            </a:r>
            <a:r>
              <a:rPr lang="en-US" dirty="0" err="1"/>
              <a:t>fluence</a:t>
            </a:r>
            <a:r>
              <a:rPr lang="en-US" dirty="0"/>
              <a:t> PDT in chronic CSC found </a:t>
            </a:r>
            <a:r>
              <a:rPr lang="en-US" dirty="0" smtClean="0"/>
              <a:t>little </a:t>
            </a:r>
            <a:r>
              <a:rPr lang="en-US" dirty="0"/>
              <a:t>evidence for any difference in visual acuity at 12 </a:t>
            </a:r>
            <a:r>
              <a:rPr lang="en-US" dirty="0" smtClean="0"/>
              <a:t>months.”</a:t>
            </a:r>
            <a:r>
              <a:rPr lang="en-US" dirty="0"/>
              <a:t> 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“</a:t>
            </a:r>
            <a:r>
              <a:rPr lang="en-US" dirty="0"/>
              <a:t>More people in the anti-VEGF group had persistent CSC at 12 </a:t>
            </a:r>
            <a:r>
              <a:rPr lang="en-US" dirty="0" smtClean="0"/>
              <a:t>months”</a:t>
            </a:r>
          </a:p>
          <a:p>
            <a:r>
              <a:rPr lang="en-US" dirty="0"/>
              <a:t>	</a:t>
            </a:r>
            <a:r>
              <a:rPr lang="en-US" dirty="0" smtClean="0"/>
              <a:t>RR 6.19, 95% CI 1.61 to 23.81, 34 participants </a:t>
            </a:r>
          </a:p>
          <a:p>
            <a:endParaRPr lang="en-US" dirty="0"/>
          </a:p>
          <a:p>
            <a:r>
              <a:rPr lang="en-US" dirty="0" smtClean="0"/>
              <a:t>“…laser treatments may lead to better visual acuity.”</a:t>
            </a:r>
          </a:p>
          <a:p>
            <a:r>
              <a:rPr lang="en-US" dirty="0"/>
              <a:t>	</a:t>
            </a:r>
            <a:r>
              <a:rPr lang="en-US" dirty="0" smtClean="0"/>
              <a:t>MD -0.20 </a:t>
            </a:r>
            <a:r>
              <a:rPr lang="en-US" dirty="0" err="1" smtClean="0"/>
              <a:t>logMAR</a:t>
            </a:r>
            <a:r>
              <a:rPr lang="en-US" dirty="0" smtClean="0"/>
              <a:t>, 95% CI -0.30 to -0.11, 45 participants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01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04: Tables</a:t>
            </a:r>
            <a:endParaRPr lang="en-US" dirty="0"/>
          </a:p>
        </p:txBody>
      </p:sp>
      <p:pic>
        <p:nvPicPr>
          <p:cNvPr id="1026" name="Picture 2" descr="Fig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157537" y="-602136"/>
            <a:ext cx="2900481" cy="8798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25042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AAAA"/>
                </a:solidFill>
              </a:rPr>
              <a:t>05: Conclusions</a:t>
            </a:r>
            <a:endParaRPr lang="en-GB" dirty="0">
              <a:solidFill>
                <a:srgbClr val="00AAAA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7" y="2275200"/>
            <a:ext cx="6919005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“…</a:t>
            </a:r>
            <a:r>
              <a:rPr lang="en-US" dirty="0"/>
              <a:t> no single treatment has provided overwhelming evidence of efficacy in published RCTs</a:t>
            </a:r>
            <a:r>
              <a:rPr lang="en-US" dirty="0" smtClean="0"/>
              <a:t>.”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“</a:t>
            </a:r>
            <a:r>
              <a:rPr lang="en-US" dirty="0"/>
              <a:t>It is not clear whether there is a clinically important benefit to treating acute CSC which often resolves </a:t>
            </a:r>
            <a:r>
              <a:rPr lang="en-US" dirty="0" smtClean="0"/>
              <a:t>spontaneously…”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194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00AAAA"/>
                </a:solidFill>
              </a:rPr>
              <a:t>06: </a:t>
            </a:r>
            <a:r>
              <a:rPr lang="en-GB" dirty="0">
                <a:solidFill>
                  <a:srgbClr val="00AAAA"/>
                </a:solidFill>
              </a:rPr>
              <a:t>Acknowledgements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738" y="2112820"/>
            <a:ext cx="7387092" cy="39096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Cochrane Eyes and Vision US Satellite, funded by the National Eye Institute, National Institutes of </a:t>
            </a:r>
            <a:r>
              <a:rPr lang="en-US" dirty="0" smtClean="0"/>
              <a:t>Health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Cochrane Eyes and Vision Editorial Base</a:t>
            </a:r>
            <a:r>
              <a:rPr lang="en-US" dirty="0"/>
              <a:t>, funded by </a:t>
            </a:r>
            <a:r>
              <a:rPr lang="en-US" dirty="0" smtClean="0"/>
              <a:t>the UK National </a:t>
            </a:r>
            <a:r>
              <a:rPr lang="en-US" dirty="0"/>
              <a:t>Health Service </a:t>
            </a:r>
            <a:r>
              <a:rPr lang="en-US" dirty="0" smtClean="0"/>
              <a:t>Research </a:t>
            </a:r>
            <a:r>
              <a:rPr lang="en-US" dirty="0"/>
              <a:t>and </a:t>
            </a:r>
            <a:r>
              <a:rPr lang="en-US" dirty="0" smtClean="0"/>
              <a:t>Development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/>
              <a:t>Mahsa Salehi, Adam S Wenick, H Andrew Law, Jennifer R Evans, Peter Gehlbach</a:t>
            </a:r>
            <a:endParaRPr lang="en-US" dirty="0" smtClean="0"/>
          </a:p>
          <a:p>
            <a:r>
              <a:rPr lang="sv-SE" b="1" dirty="0" smtClean="0"/>
              <a:t>Review citation</a:t>
            </a:r>
          </a:p>
          <a:p>
            <a:r>
              <a:rPr lang="en-US" u="sng" dirty="0" err="1"/>
              <a:t>Salehi</a:t>
            </a:r>
            <a:r>
              <a:rPr lang="en-US" u="sng" dirty="0"/>
              <a:t> M, </a:t>
            </a:r>
            <a:r>
              <a:rPr lang="en-US" u="sng" dirty="0" err="1"/>
              <a:t>Wenick</a:t>
            </a:r>
            <a:r>
              <a:rPr lang="en-US" u="sng" dirty="0"/>
              <a:t> AS, Law HA, Evans JR, </a:t>
            </a:r>
            <a:r>
              <a:rPr lang="en-US" u="sng" dirty="0" err="1"/>
              <a:t>Gehlbach</a:t>
            </a:r>
            <a:r>
              <a:rPr lang="en-US" u="sng" dirty="0"/>
              <a:t> P. Interventions for central serous </a:t>
            </a:r>
            <a:r>
              <a:rPr lang="en-US" u="sng" dirty="0" err="1"/>
              <a:t>chorioretinopathy</a:t>
            </a:r>
            <a:r>
              <a:rPr lang="en-US" u="sng" dirty="0"/>
              <a:t>: a network meta-analysis. Cochrane Database of Systematic Reviews 2015, Issue 12. Art. No.: CD011841. DOI: 10.1002/14651858.CD011841.pub2.</a:t>
            </a:r>
            <a:endParaRPr lang="sv-SE" b="1" u="sng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420" y="280431"/>
            <a:ext cx="1182813" cy="874787"/>
          </a:xfrm>
          <a:prstGeom prst="rect">
            <a:avLst/>
          </a:prstGeom>
        </p:spPr>
      </p:pic>
      <p:pic>
        <p:nvPicPr>
          <p:cNvPr id="7" name="Picture 1" descr="nei_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4765" y="280430"/>
            <a:ext cx="1528110" cy="87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49406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EVG_Branded_PPT_Template">
  <a:themeElements>
    <a:clrScheme name="Cochrane teal">
      <a:dk1>
        <a:srgbClr val="000000"/>
      </a:dk1>
      <a:lt1>
        <a:srgbClr val="FFFFFF"/>
      </a:lt1>
      <a:dk2>
        <a:srgbClr val="002D64"/>
      </a:dk2>
      <a:lt2>
        <a:srgbClr val="00AAAA"/>
      </a:lt2>
      <a:accent1>
        <a:srgbClr val="002D64"/>
      </a:accent1>
      <a:accent2>
        <a:srgbClr val="00AAAA"/>
      </a:accent2>
      <a:accent3>
        <a:srgbClr val="696969"/>
      </a:accent3>
      <a:accent4>
        <a:srgbClr val="999999"/>
      </a:accent4>
      <a:accent5>
        <a:srgbClr val="CCCCCC"/>
      </a:accent5>
      <a:accent6>
        <a:srgbClr val="E6E6E6"/>
      </a:accent6>
      <a:hlink>
        <a:srgbClr val="002D64"/>
      </a:hlink>
      <a:folHlink>
        <a:srgbClr val="002D64"/>
      </a:folHlink>
    </a:clrScheme>
    <a:fontScheme name="Cochrane">
      <a:majorFont>
        <a:latin typeface="Source Sans Pro"/>
        <a:ea typeface=""/>
        <a:cs typeface=""/>
      </a:majorFont>
      <a:minorFont>
        <a:latin typeface="Source Sans Pro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EVG_Branded_PPT_Template" id="{2CF02060-34C0-4EB9-9B0E-5DFA36141274}" vid="{F6CDF083-06D5-45CC-AEC5-A8B4676F014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CEVG_Branded_PPT_Template</Template>
  <TotalTime>420</TotalTime>
  <Words>347</Words>
  <Application>Microsoft Office PowerPoint</Application>
  <PresentationFormat>On-screen Show (4:3)</PresentationFormat>
  <Paragraphs>58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Source Sans Pro</vt:lpstr>
      <vt:lpstr>Source Sans Pro Semibold</vt:lpstr>
      <vt:lpstr>CEVG_Branded_PPT_Template</vt:lpstr>
      <vt:lpstr>Interventions for central serous chorioretinopathy: a network meta-analysis  Mahsa Salehi, Adam S Wenick, H Andrew Law, Jennifer R Evans, Peter Gehlbach  Issue 1, 2016</vt:lpstr>
      <vt:lpstr>Table of Contents</vt:lpstr>
      <vt:lpstr>01: Background</vt:lpstr>
      <vt:lpstr>02: Types of studies</vt:lpstr>
      <vt:lpstr>03: Key results</vt:lpstr>
      <vt:lpstr>03: Key results (continued)</vt:lpstr>
      <vt:lpstr>04: Tables</vt:lpstr>
      <vt:lpstr>05: Conclusions</vt:lpstr>
      <vt:lpstr>06: Acknowledgements</vt:lpstr>
    </vt:vector>
  </TitlesOfParts>
  <Company>Johns Hopkins School of Public Health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on two lines maximum</dc:title>
  <dc:creator>64bit</dc:creator>
  <cp:lastModifiedBy>Money, Sarah</cp:lastModifiedBy>
  <cp:revision>34</cp:revision>
  <cp:lastPrinted>2016-02-03T18:10:19Z</cp:lastPrinted>
  <dcterms:created xsi:type="dcterms:W3CDTF">2016-01-08T19:44:44Z</dcterms:created>
  <dcterms:modified xsi:type="dcterms:W3CDTF">2017-06-06T19:39:19Z</dcterms:modified>
</cp:coreProperties>
</file>