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63" r:id="rId3"/>
    <p:sldId id="264" r:id="rId4"/>
    <p:sldId id="265" r:id="rId5"/>
    <p:sldId id="276" r:id="rId6"/>
    <p:sldId id="277" r:id="rId7"/>
    <p:sldId id="280" r:id="rId8"/>
    <p:sldId id="279" r:id="rId9"/>
    <p:sldId id="281" r:id="rId10"/>
    <p:sldId id="282" r:id="rId11"/>
    <p:sldId id="274" r:id="rId12"/>
    <p:sldId id="275"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928"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994" autoAdjust="0"/>
    <p:restoredTop sz="99819" autoAdjust="0"/>
  </p:normalViewPr>
  <p:slideViewPr>
    <p:cSldViewPr snapToGrid="0" showGuides="1">
      <p:cViewPr varScale="1">
        <p:scale>
          <a:sx n="86" d="100"/>
          <a:sy n="86" d="100"/>
        </p:scale>
        <p:origin x="102" y="96"/>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928"/>
        <p:guide/>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905315E-2112-4077-9ABB-00B2122D5DF1}" type="datetimeFigureOut">
              <a:rPr lang="en-US" smtClean="0"/>
              <a:t>6/7/2017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52E473-AF25-45EF-8768-FA17C1F5FA34}" type="slidenum">
              <a:rPr lang="en-US" smtClean="0"/>
              <a:t>‹#›</a:t>
            </a:fld>
            <a:endParaRPr lang="en-US"/>
          </a:p>
        </p:txBody>
      </p:sp>
    </p:spTree>
    <p:extLst>
      <p:ext uri="{BB962C8B-B14F-4D97-AF65-F5344CB8AC3E}">
        <p14:creationId xmlns:p14="http://schemas.microsoft.com/office/powerpoint/2010/main" val="337337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dirty="0"/>
          </a:p>
        </p:txBody>
      </p:sp>
      <p:sp>
        <p:nvSpPr>
          <p:cNvPr id="5" name="Notes Placeholder 4"/>
          <p:cNvSpPr>
            <a:spLocks noGrp="1"/>
          </p:cNvSpPr>
          <p:nvPr>
            <p:ph type="body" sz="quarter" idx="3"/>
          </p:nvPr>
        </p:nvSpPr>
        <p:spPr>
          <a:xfrm>
            <a:off x="1149739" y="4415790"/>
            <a:ext cx="4710923"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5"/>
          </p:nvPr>
        </p:nvSpPr>
        <p:spPr>
          <a:xfrm>
            <a:off x="6156718" y="8831580"/>
            <a:ext cx="853682" cy="464820"/>
          </a:xfrm>
          <a:prstGeom prst="rect">
            <a:avLst/>
          </a:prstGeom>
        </p:spPr>
        <p:txBody>
          <a:bodyPr vert="horz" lIns="93177" tIns="46589" rIns="93177" bIns="46589"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329128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77317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1299903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6</a:t>
            </a:fld>
            <a:endParaRPr lang="en-GB" dirty="0"/>
          </a:p>
        </p:txBody>
      </p:sp>
    </p:spTree>
    <p:extLst>
      <p:ext uri="{BB962C8B-B14F-4D97-AF65-F5344CB8AC3E}">
        <p14:creationId xmlns:p14="http://schemas.microsoft.com/office/powerpoint/2010/main" val="3913870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11</a:t>
            </a:fld>
            <a:endParaRPr lang="en-GB" dirty="0"/>
          </a:p>
        </p:txBody>
      </p:sp>
    </p:spTree>
    <p:extLst>
      <p:ext uri="{BB962C8B-B14F-4D97-AF65-F5344CB8AC3E}">
        <p14:creationId xmlns:p14="http://schemas.microsoft.com/office/powerpoint/2010/main" val="3380913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12</a:t>
            </a:fld>
            <a:endParaRPr lang="en-GB" dirty="0"/>
          </a:p>
        </p:txBody>
      </p:sp>
    </p:spTree>
    <p:extLst>
      <p:ext uri="{BB962C8B-B14F-4D97-AF65-F5344CB8AC3E}">
        <p14:creationId xmlns:p14="http://schemas.microsoft.com/office/powerpoint/2010/main" val="3357156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smtClean="0"/>
              <a:t>Insert image here</a:t>
            </a:r>
            <a:endParaRPr lang="en-GB" dirty="0"/>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smtClean="0"/>
              <a:t>Click to edit Master title style</a:t>
            </a:r>
            <a:endParaRPr lang="en-GB" dirty="0"/>
          </a:p>
        </p:txBody>
      </p:sp>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smtClean="0"/>
              <a:t>Insert image here</a:t>
            </a:r>
            <a:endParaRPr lang="en-GB" dirty="0"/>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
        <p:nvSpPr>
          <p:cNvPr id="9" name="Rectangle 8"/>
          <p:cNvSpPr/>
          <p:nvPr userDrawn="1"/>
        </p:nvSpPr>
        <p:spPr>
          <a:xfrm rot="18931217">
            <a:off x="6263551" y="5488794"/>
            <a:ext cx="838473" cy="838473"/>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4" name="Picture 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39738" y="502920"/>
            <a:ext cx="2075487" cy="566928"/>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8" y="1443114"/>
            <a:ext cx="5590948" cy="2621279"/>
          </a:xfrm>
        </p:spPr>
        <p:txBody>
          <a:bodyPr/>
          <a:lstStyle/>
          <a:p>
            <a:pPr>
              <a:lnSpc>
                <a:spcPct val="100000"/>
              </a:lnSpc>
            </a:pPr>
            <a:r>
              <a:rPr lang="en-US" sz="2800" i="1" dirty="0" smtClean="0"/>
              <a:t>Fornix-based </a:t>
            </a:r>
            <a:r>
              <a:rPr lang="en-US" sz="2800" i="1" dirty="0"/>
              <a:t>versus </a:t>
            </a:r>
            <a:r>
              <a:rPr lang="en-US" sz="2800" i="1" dirty="0" err="1"/>
              <a:t>limbal</a:t>
            </a:r>
            <a:r>
              <a:rPr lang="en-US" sz="2800" i="1" dirty="0"/>
              <a:t>-based conjunctival </a:t>
            </a:r>
            <a:r>
              <a:rPr lang="en-US" sz="2800" i="1" dirty="0" err="1"/>
              <a:t>trabeculectomy</a:t>
            </a:r>
            <a:r>
              <a:rPr lang="en-US" sz="2800" i="1" dirty="0"/>
              <a:t> flaps for glaucoma</a:t>
            </a:r>
            <a:r>
              <a:rPr lang="en-US" sz="2800" i="1" dirty="0" smtClean="0"/>
              <a:t> </a:t>
            </a:r>
            <a:r>
              <a:rPr lang="en-GB" sz="2800" i="1" dirty="0" smtClean="0"/>
              <a:t/>
            </a:r>
            <a:br>
              <a:rPr lang="en-GB" sz="2800" i="1" dirty="0" smtClean="0"/>
            </a:br>
            <a:r>
              <a:rPr lang="sv-SE" sz="1600" dirty="0" smtClean="0"/>
              <a:t/>
            </a:r>
            <a:br>
              <a:rPr lang="sv-SE" sz="1600" dirty="0" smtClean="0"/>
            </a:br>
            <a:r>
              <a:rPr lang="sv-SE" sz="1600" dirty="0" smtClean="0"/>
              <a:t>Christine </a:t>
            </a:r>
            <a:r>
              <a:rPr lang="en-US" sz="1600" dirty="0" smtClean="0"/>
              <a:t>Al-Haddad, Marwan </a:t>
            </a:r>
            <a:r>
              <a:rPr lang="en-US" sz="1600" dirty="0" err="1" smtClean="0"/>
              <a:t>Abdulaal</a:t>
            </a:r>
            <a:r>
              <a:rPr lang="en-US" sz="1600" dirty="0" smtClean="0"/>
              <a:t>, Ahmad Al-</a:t>
            </a:r>
            <a:r>
              <a:rPr lang="en-US" sz="1600" dirty="0" err="1" smtClean="0"/>
              <a:t>Moujahed</a:t>
            </a:r>
            <a:r>
              <a:rPr lang="en-US" sz="1600" dirty="0" smtClean="0"/>
              <a:t>, Ann-Margret Ervin</a:t>
            </a:r>
            <a:r>
              <a:rPr lang="sv-SE" sz="1600" dirty="0" smtClean="0"/>
              <a:t/>
            </a:r>
            <a:br>
              <a:rPr lang="sv-SE" sz="1600" dirty="0" smtClean="0"/>
            </a:br>
            <a:r>
              <a:rPr lang="sv-SE" sz="1600" dirty="0" smtClean="0"/>
              <a:t/>
            </a:r>
            <a:br>
              <a:rPr lang="sv-SE" sz="1600" dirty="0" smtClean="0"/>
            </a:br>
            <a:r>
              <a:rPr lang="sv-SE" sz="1600" dirty="0" smtClean="0"/>
              <a:t>Issue 11, 2015</a:t>
            </a:r>
            <a:endParaRPr lang="en-GB" sz="2400" dirty="0"/>
          </a:p>
        </p:txBody>
      </p:sp>
      <p:sp>
        <p:nvSpPr>
          <p:cNvPr id="3" name="Subtitle 2"/>
          <p:cNvSpPr>
            <a:spLocks noGrp="1"/>
          </p:cNvSpPr>
          <p:nvPr>
            <p:ph type="subTitle" idx="1"/>
          </p:nvPr>
        </p:nvSpPr>
        <p:spPr>
          <a:xfrm>
            <a:off x="439738" y="4467388"/>
            <a:ext cx="4464000" cy="822600"/>
          </a:xfrm>
        </p:spPr>
        <p:txBody>
          <a:bodyPr/>
          <a:lstStyle/>
          <a:p>
            <a:r>
              <a:rPr lang="en-GB" dirty="0" smtClean="0"/>
              <a:t>A presentation to:</a:t>
            </a:r>
          </a:p>
          <a:p>
            <a:r>
              <a:rPr lang="en-GB" b="0" dirty="0" smtClean="0"/>
              <a:t>Meeting name</a:t>
            </a:r>
          </a:p>
          <a:p>
            <a:pPr lvl="1"/>
            <a:r>
              <a:rPr lang="en-GB" dirty="0" smtClean="0"/>
              <a:t>Date</a:t>
            </a:r>
            <a:endParaRPr lang="en-GB" dirty="0"/>
          </a:p>
        </p:txBody>
      </p:sp>
    </p:spTree>
    <p:extLst>
      <p:ext uri="{BB962C8B-B14F-4D97-AF65-F5344CB8AC3E}">
        <p14:creationId xmlns:p14="http://schemas.microsoft.com/office/powerpoint/2010/main" val="1772792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132" y="1574078"/>
            <a:ext cx="7522233" cy="632838"/>
          </a:xfrm>
        </p:spPr>
        <p:txBody>
          <a:bodyPr/>
          <a:lstStyle/>
          <a:p>
            <a:r>
              <a:rPr lang="en-US" dirty="0" smtClean="0"/>
              <a:t>04: </a:t>
            </a:r>
            <a:r>
              <a:rPr lang="en-US" dirty="0" smtClean="0"/>
              <a:t>Tables</a:t>
            </a:r>
            <a:br>
              <a:rPr lang="en-US" dirty="0" smtClean="0"/>
            </a:br>
            <a:r>
              <a:rPr lang="en-US" sz="2400" b="0" dirty="0" smtClean="0"/>
              <a:t>Mean number of anti-glaucoma medications at 12 months </a:t>
            </a:r>
            <a:endParaRPr lang="en-US" sz="2400" b="0" dirty="0"/>
          </a:p>
        </p:txBody>
      </p:sp>
      <p:pic>
        <p:nvPicPr>
          <p:cNvPr id="4098" name="Picture 2" descr="Fig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238" y="2836552"/>
            <a:ext cx="7553325" cy="152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4899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05: Conclusions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r>
              <a:rPr lang="en-GB" dirty="0" smtClean="0"/>
              <a:t>“</a:t>
            </a:r>
            <a:r>
              <a:rPr lang="en-US" dirty="0"/>
              <a:t>The main result of this review was that there was uncertainty as to the difference between fornix- and </a:t>
            </a:r>
            <a:r>
              <a:rPr lang="en-US" dirty="0" err="1"/>
              <a:t>limbal</a:t>
            </a:r>
            <a:r>
              <a:rPr lang="en-US" dirty="0"/>
              <a:t>-based </a:t>
            </a:r>
            <a:r>
              <a:rPr lang="en-US" dirty="0" err="1"/>
              <a:t>trabeculectomy</a:t>
            </a:r>
            <a:r>
              <a:rPr lang="en-US" dirty="0"/>
              <a:t> surgeries due to the small number of events and confidence intervals that cross the null</a:t>
            </a:r>
            <a:r>
              <a:rPr lang="en-US" dirty="0" smtClean="0"/>
              <a:t>.”</a:t>
            </a:r>
            <a:endParaRPr lang="en-GB" dirty="0"/>
          </a:p>
        </p:txBody>
      </p:sp>
    </p:spTree>
    <p:extLst>
      <p:ext uri="{BB962C8B-B14F-4D97-AF65-F5344CB8AC3E}">
        <p14:creationId xmlns:p14="http://schemas.microsoft.com/office/powerpoint/2010/main" val="28319483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solidFill>
                  <a:srgbClr val="00AAAA"/>
                </a:solidFill>
              </a:rPr>
              <a:t>06: </a:t>
            </a:r>
            <a:r>
              <a:rPr lang="en-GB" dirty="0">
                <a:solidFill>
                  <a:srgbClr val="00AAAA"/>
                </a:solidFill>
              </a:rPr>
              <a:t>Acknowledgements</a:t>
            </a:r>
          </a:p>
        </p:txBody>
      </p:sp>
      <p:sp>
        <p:nvSpPr>
          <p:cNvPr id="3" name="Content Placeholder 2"/>
          <p:cNvSpPr>
            <a:spLocks noGrp="1"/>
          </p:cNvSpPr>
          <p:nvPr>
            <p:ph idx="1"/>
          </p:nvPr>
        </p:nvSpPr>
        <p:spPr>
          <a:xfrm>
            <a:off x="439738" y="2112820"/>
            <a:ext cx="7387092" cy="3909600"/>
          </a:xfrm>
        </p:spPr>
        <p:txBody>
          <a:bodyPr/>
          <a:lstStyle/>
          <a:p>
            <a:pPr marL="342900" indent="-342900">
              <a:buFont typeface="Arial" panose="020B0604020202020204" pitchFamily="34" charset="0"/>
              <a:buChar char="•"/>
            </a:pPr>
            <a:r>
              <a:rPr lang="en-US" sz="1800" dirty="0" smtClean="0"/>
              <a:t>Cochrane Eyes and Vision US Satellite, funded by the National Eye Institute, National Institutes of Health</a:t>
            </a:r>
          </a:p>
          <a:p>
            <a:pPr marL="342900" indent="-342900">
              <a:buFont typeface="Arial" panose="020B0604020202020204" pitchFamily="34" charset="0"/>
              <a:buChar char="•"/>
            </a:pPr>
            <a:r>
              <a:rPr lang="en-US" sz="1800" dirty="0" smtClean="0"/>
              <a:t>Cochrane Eyes and Vision Editorial Base, funded by the UK National Health Service Research and Development </a:t>
            </a:r>
            <a:r>
              <a:rPr lang="en-US" sz="1800" dirty="0" err="1" smtClean="0"/>
              <a:t>Programme</a:t>
            </a:r>
            <a:endParaRPr lang="en-US" sz="1800" dirty="0" smtClean="0"/>
          </a:p>
          <a:p>
            <a:pPr marL="342900" indent="-342900">
              <a:buFont typeface="Arial" panose="020B0604020202020204" pitchFamily="34" charset="0"/>
              <a:buChar char="•"/>
            </a:pPr>
            <a:r>
              <a:rPr lang="sv-SE" sz="1800" dirty="0"/>
              <a:t>Christine </a:t>
            </a:r>
            <a:r>
              <a:rPr lang="en-US" sz="1800" dirty="0"/>
              <a:t>Al-Haddad, Marwan </a:t>
            </a:r>
            <a:r>
              <a:rPr lang="en-US" sz="1800" dirty="0" err="1"/>
              <a:t>Abdulaal</a:t>
            </a:r>
            <a:r>
              <a:rPr lang="en-US" sz="1800" dirty="0"/>
              <a:t>, Ahmad Al-</a:t>
            </a:r>
            <a:r>
              <a:rPr lang="en-US" sz="1800" dirty="0" err="1"/>
              <a:t>Moujahed</a:t>
            </a:r>
            <a:r>
              <a:rPr lang="en-US" sz="1800" dirty="0"/>
              <a:t>, Ann-Margret Ervin</a:t>
            </a:r>
            <a:endParaRPr lang="en-US" sz="1800" dirty="0" smtClean="0"/>
          </a:p>
          <a:p>
            <a:r>
              <a:rPr lang="sv-SE" sz="1800" b="1" dirty="0" smtClean="0"/>
              <a:t>Review citation</a:t>
            </a:r>
          </a:p>
          <a:p>
            <a:r>
              <a:rPr lang="en-US" sz="1800" u="sng" dirty="0"/>
              <a:t>Al-Haddad C, </a:t>
            </a:r>
            <a:r>
              <a:rPr lang="en-US" sz="1800" u="sng" dirty="0" err="1"/>
              <a:t>Abdulaal</a:t>
            </a:r>
            <a:r>
              <a:rPr lang="en-US" sz="1800" u="sng" dirty="0"/>
              <a:t> M, Al-</a:t>
            </a:r>
            <a:r>
              <a:rPr lang="en-US" sz="1800" u="sng" dirty="0" err="1"/>
              <a:t>Moujahed</a:t>
            </a:r>
            <a:r>
              <a:rPr lang="en-US" sz="1800" u="sng" dirty="0"/>
              <a:t> A, Ervin AM. Fornix-based versus </a:t>
            </a:r>
            <a:r>
              <a:rPr lang="en-US" sz="1800" u="sng" dirty="0" err="1"/>
              <a:t>limbal</a:t>
            </a:r>
            <a:r>
              <a:rPr lang="en-US" sz="1800" u="sng" dirty="0"/>
              <a:t>-based conjunctival </a:t>
            </a:r>
            <a:r>
              <a:rPr lang="en-US" sz="1800" u="sng" dirty="0" err="1"/>
              <a:t>trabeculectomy</a:t>
            </a:r>
            <a:r>
              <a:rPr lang="en-US" sz="1800" u="sng" dirty="0"/>
              <a:t> flaps for glaucoma. Cochrane Database of Systematic Reviews 2015, Issue 11. Art. No.: CD009380. DOI: 10.1002/14651858.CD009380.pub2</a:t>
            </a:r>
            <a:endParaRPr lang="sv-SE" sz="1800" b="1" u="sng"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2420" y="280431"/>
            <a:ext cx="1182813" cy="874787"/>
          </a:xfrm>
          <a:prstGeom prst="rect">
            <a:avLst/>
          </a:prstGeom>
        </p:spPr>
      </p:pic>
      <p:pic>
        <p:nvPicPr>
          <p:cNvPr id="7" name="Picture 1" descr="nei_logo"/>
          <p:cNvPicPr>
            <a:picLocks noChangeAspect="1" noChangeArrowheads="1"/>
          </p:cNvPicPr>
          <p:nvPr/>
        </p:nvPicPr>
        <p:blipFill>
          <a:blip r:embed="rId4" cstate="print"/>
          <a:srcRect/>
          <a:stretch>
            <a:fillRect/>
          </a:stretch>
        </p:blipFill>
        <p:spPr bwMode="auto">
          <a:xfrm>
            <a:off x="5374765" y="280430"/>
            <a:ext cx="1528110" cy="874788"/>
          </a:xfrm>
          <a:prstGeom prst="rect">
            <a:avLst/>
          </a:prstGeom>
          <a:noFill/>
          <a:ln w="9525">
            <a:noFill/>
            <a:miter lim="800000"/>
            <a:headEnd/>
            <a:tailEnd/>
          </a:ln>
        </p:spPr>
      </p:pic>
    </p:spTree>
    <p:extLst>
      <p:ext uri="{BB962C8B-B14F-4D97-AF65-F5344CB8AC3E}">
        <p14:creationId xmlns:p14="http://schemas.microsoft.com/office/powerpoint/2010/main" val="3949406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Table of Contents</a:t>
            </a:r>
            <a:endParaRPr lang="en-GB" dirty="0">
              <a:solidFill>
                <a:srgbClr val="00AAAA"/>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230891007"/>
              </p:ext>
            </p:extLst>
          </p:nvPr>
        </p:nvGraphicFramePr>
        <p:xfrm>
          <a:off x="444500" y="2282825"/>
          <a:ext cx="6134021" cy="2666190"/>
        </p:xfrm>
        <a:graphic>
          <a:graphicData uri="http://schemas.openxmlformats.org/drawingml/2006/table">
            <a:tbl>
              <a:tblPr firstRow="1" bandRow="1">
                <a:tableStyleId>{2D5ABB26-0587-4C30-8999-92F81FD0307C}</a:tableStyleId>
              </a:tblPr>
              <a:tblGrid>
                <a:gridCol w="277400"/>
                <a:gridCol w="5856621"/>
              </a:tblGrid>
              <a:tr h="444365">
                <a:tc>
                  <a:txBody>
                    <a:bodyPr/>
                    <a:lstStyle/>
                    <a:p>
                      <a:r>
                        <a:rPr lang="en-GB" sz="1400" b="1" dirty="0" smtClean="0">
                          <a:solidFill>
                            <a:schemeClr val="bg2"/>
                          </a:solidFill>
                          <a:latin typeface="+mj-lt"/>
                        </a:rPr>
                        <a:t>01</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Background</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02</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Types</a:t>
                      </a:r>
                      <a:r>
                        <a:rPr lang="en-GB" sz="1400" baseline="0" dirty="0" smtClean="0">
                          <a:solidFill>
                            <a:schemeClr val="tx2"/>
                          </a:solidFill>
                        </a:rPr>
                        <a:t> of studies</a:t>
                      </a:r>
                      <a:endParaRPr lang="en-GB" sz="140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03</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Key results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04</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Tables (Risk of Bias/Forest Plots)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05</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Conclusions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06</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Acknowledgements</a:t>
                      </a:r>
                      <a:endParaRPr lang="en-GB" sz="1400" baseline="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202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01: Background</a:t>
            </a:r>
            <a:endParaRPr lang="en-GB" dirty="0">
              <a:solidFill>
                <a:srgbClr val="00AAAA"/>
              </a:solidFill>
            </a:endParaRPr>
          </a:p>
        </p:txBody>
      </p:sp>
      <p:sp>
        <p:nvSpPr>
          <p:cNvPr id="3" name="Content Placeholder 2"/>
          <p:cNvSpPr>
            <a:spLocks noGrp="1"/>
          </p:cNvSpPr>
          <p:nvPr>
            <p:ph idx="1"/>
          </p:nvPr>
        </p:nvSpPr>
        <p:spPr>
          <a:xfrm>
            <a:off x="439738" y="2275200"/>
            <a:ext cx="6838886" cy="3909600"/>
          </a:xfrm>
        </p:spPr>
        <p:txBody>
          <a:bodyPr/>
          <a:lstStyle/>
          <a:p>
            <a:pPr marL="342900" indent="-342900">
              <a:buFont typeface="Arial" panose="020B0604020202020204" pitchFamily="34" charset="0"/>
              <a:buChar char="•"/>
            </a:pPr>
            <a:r>
              <a:rPr lang="en-GB" dirty="0" smtClean="0"/>
              <a:t>Glaucoma is usually treated with IOP lowering drops or laser trabeculoplasty </a:t>
            </a:r>
          </a:p>
          <a:p>
            <a:pPr marL="342900" indent="-342900">
              <a:buFont typeface="Arial" panose="020B0604020202020204" pitchFamily="34" charset="0"/>
              <a:buChar char="•"/>
            </a:pPr>
            <a:r>
              <a:rPr lang="en-GB" dirty="0" smtClean="0"/>
              <a:t>In cases where those fail, </a:t>
            </a:r>
            <a:r>
              <a:rPr lang="en-GB" dirty="0" err="1" smtClean="0"/>
              <a:t>trabeculectomy</a:t>
            </a:r>
            <a:r>
              <a:rPr lang="en-GB" dirty="0" smtClean="0"/>
              <a:t> surgery is an option, with variations in technique </a:t>
            </a:r>
          </a:p>
          <a:p>
            <a:pPr marL="342900" indent="-342900">
              <a:buFont typeface="Arial" panose="020B0604020202020204" pitchFamily="34" charset="0"/>
              <a:buChar char="•"/>
            </a:pPr>
            <a:r>
              <a:rPr lang="en-GB" dirty="0" smtClean="0"/>
              <a:t>Objective:</a:t>
            </a:r>
          </a:p>
          <a:p>
            <a:pPr marL="522288" lvl="1" indent="-342900"/>
            <a:r>
              <a:rPr lang="en-GB" b="1" dirty="0" smtClean="0"/>
              <a:t>To assess the effectiveness of fornix versus </a:t>
            </a:r>
            <a:r>
              <a:rPr lang="en-GB" b="1" dirty="0" err="1" smtClean="0"/>
              <a:t>limbal</a:t>
            </a:r>
            <a:r>
              <a:rPr lang="en-GB" b="1" dirty="0" smtClean="0"/>
              <a:t>- based conjunctival flaps in </a:t>
            </a:r>
            <a:r>
              <a:rPr lang="en-GB" b="1" dirty="0" err="1" smtClean="0"/>
              <a:t>trabeculectomy</a:t>
            </a:r>
            <a:r>
              <a:rPr lang="en-GB" b="1" dirty="0" smtClean="0"/>
              <a:t> for adult glaucoma. </a:t>
            </a:r>
          </a:p>
        </p:txBody>
      </p:sp>
    </p:spTree>
    <p:extLst>
      <p:ext uri="{BB962C8B-B14F-4D97-AF65-F5344CB8AC3E}">
        <p14:creationId xmlns:p14="http://schemas.microsoft.com/office/powerpoint/2010/main" val="3585056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02: Types of studies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0" lvl="1" indent="0">
              <a:buNone/>
            </a:pPr>
            <a:r>
              <a:rPr lang="en-GB" b="1" dirty="0" smtClean="0"/>
              <a:t>Participants</a:t>
            </a:r>
          </a:p>
          <a:p>
            <a:pPr marL="0" lvl="1" indent="0">
              <a:buNone/>
            </a:pPr>
            <a:r>
              <a:rPr lang="en-GB" dirty="0" smtClean="0"/>
              <a:t>Six randomized controlled trials; 361 participants</a:t>
            </a:r>
            <a:endParaRPr lang="en-GB" dirty="0" smtClean="0"/>
          </a:p>
          <a:p>
            <a:pPr marL="0" lvl="1" indent="0">
              <a:buNone/>
            </a:pPr>
            <a:r>
              <a:rPr lang="en-GB" b="1" dirty="0" smtClean="0"/>
              <a:t>Interventions</a:t>
            </a:r>
          </a:p>
          <a:p>
            <a:pPr marL="0" lvl="1" indent="0">
              <a:buNone/>
            </a:pPr>
            <a:r>
              <a:rPr lang="en-GB" dirty="0" smtClean="0"/>
              <a:t>Fornix-based </a:t>
            </a:r>
            <a:r>
              <a:rPr lang="en-GB" dirty="0" err="1" smtClean="0"/>
              <a:t>trabeculectomy</a:t>
            </a:r>
            <a:r>
              <a:rPr lang="en-GB" dirty="0" smtClean="0"/>
              <a:t> </a:t>
            </a:r>
          </a:p>
          <a:p>
            <a:pPr marL="0" lvl="1" indent="0">
              <a:buNone/>
            </a:pPr>
            <a:r>
              <a:rPr lang="en-GB" dirty="0"/>
              <a:t>	</a:t>
            </a:r>
            <a:r>
              <a:rPr lang="en-GB" dirty="0" smtClean="0"/>
              <a:t>VERSUS </a:t>
            </a:r>
          </a:p>
          <a:p>
            <a:pPr marL="0" lvl="1" indent="0">
              <a:buNone/>
            </a:pPr>
            <a:r>
              <a:rPr lang="en-GB" dirty="0" err="1" smtClean="0"/>
              <a:t>Limbal</a:t>
            </a:r>
            <a:r>
              <a:rPr lang="en-GB" dirty="0" smtClean="0"/>
              <a:t>-based </a:t>
            </a:r>
            <a:r>
              <a:rPr lang="en-GB" dirty="0" err="1" smtClean="0"/>
              <a:t>trabeculectomy</a:t>
            </a:r>
            <a:r>
              <a:rPr lang="en-GB" dirty="0" smtClean="0"/>
              <a:t> </a:t>
            </a:r>
            <a:endParaRPr lang="en-GB" dirty="0" smtClean="0"/>
          </a:p>
        </p:txBody>
      </p:sp>
    </p:spTree>
    <p:extLst>
      <p:ext uri="{BB962C8B-B14F-4D97-AF65-F5344CB8AC3E}">
        <p14:creationId xmlns:p14="http://schemas.microsoft.com/office/powerpoint/2010/main" val="2482325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r>
              <a:rPr lang="en-GB" dirty="0" smtClean="0"/>
              <a:t>“</a:t>
            </a:r>
            <a:r>
              <a:rPr lang="en-US" dirty="0"/>
              <a:t>Failure was higher among participants </a:t>
            </a:r>
            <a:r>
              <a:rPr lang="en-US" dirty="0" err="1"/>
              <a:t>randomised</a:t>
            </a:r>
            <a:r>
              <a:rPr lang="en-US" dirty="0"/>
              <a:t> to the </a:t>
            </a:r>
            <a:r>
              <a:rPr lang="en-US" dirty="0" err="1"/>
              <a:t>limbal</a:t>
            </a:r>
            <a:r>
              <a:rPr lang="en-US" dirty="0"/>
              <a:t>-based surgery: 1/50 eyes failed </a:t>
            </a:r>
            <a:r>
              <a:rPr lang="en-US" dirty="0" err="1"/>
              <a:t>trabeculectomy</a:t>
            </a:r>
            <a:r>
              <a:rPr lang="en-US" dirty="0"/>
              <a:t> in the fornix group compared with 3/50 in the </a:t>
            </a:r>
            <a:r>
              <a:rPr lang="en-US" dirty="0" err="1"/>
              <a:t>limbal</a:t>
            </a:r>
            <a:r>
              <a:rPr lang="en-US" dirty="0"/>
              <a:t> </a:t>
            </a:r>
            <a:r>
              <a:rPr lang="en-US" dirty="0" smtClean="0"/>
              <a:t>group.”</a:t>
            </a:r>
          </a:p>
          <a:p>
            <a:r>
              <a:rPr lang="en-US" dirty="0"/>
              <a:t>	</a:t>
            </a:r>
            <a:r>
              <a:rPr lang="en-US" dirty="0" smtClean="0"/>
              <a:t>RR 0.33, 95% CI 0.04 to 3.10 </a:t>
            </a:r>
          </a:p>
          <a:p>
            <a:endParaRPr lang="en-US" dirty="0" smtClean="0"/>
          </a:p>
          <a:p>
            <a:r>
              <a:rPr lang="en-US" dirty="0" smtClean="0"/>
              <a:t>“</a:t>
            </a:r>
            <a:r>
              <a:rPr lang="en-US" dirty="0"/>
              <a:t>In the fornix-based surgeries, mean IOP ranged from 12.5 to 15.5 mmHg and similar results were noted in </a:t>
            </a:r>
            <a:r>
              <a:rPr lang="en-US" dirty="0" err="1"/>
              <a:t>limbal</a:t>
            </a:r>
            <a:r>
              <a:rPr lang="en-US" dirty="0"/>
              <a:t>-based surgeries with mean IOP ranging from 11.7 to 15.1 mmHg without significant difference</a:t>
            </a:r>
            <a:r>
              <a:rPr lang="en-US" dirty="0" smtClean="0"/>
              <a:t>.”</a:t>
            </a:r>
            <a:endParaRPr lang="en-GB" dirty="0"/>
          </a:p>
        </p:txBody>
      </p:sp>
    </p:spTree>
    <p:extLst>
      <p:ext uri="{BB962C8B-B14F-4D97-AF65-F5344CB8AC3E}">
        <p14:creationId xmlns:p14="http://schemas.microsoft.com/office/powerpoint/2010/main" val="3858475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 (continued)</a:t>
            </a:r>
            <a:endParaRPr lang="en-GB" dirty="0">
              <a:solidFill>
                <a:srgbClr val="00AAAA"/>
              </a:solidFill>
            </a:endParaRPr>
          </a:p>
        </p:txBody>
      </p:sp>
      <p:sp>
        <p:nvSpPr>
          <p:cNvPr id="3" name="Content Placeholder 2"/>
          <p:cNvSpPr>
            <a:spLocks noGrp="1"/>
          </p:cNvSpPr>
          <p:nvPr>
            <p:ph idx="1"/>
          </p:nvPr>
        </p:nvSpPr>
        <p:spPr>
          <a:xfrm>
            <a:off x="439737" y="2275200"/>
            <a:ext cx="7985806" cy="3909600"/>
          </a:xfrm>
        </p:spPr>
        <p:txBody>
          <a:bodyPr/>
          <a:lstStyle/>
          <a:p>
            <a:r>
              <a:rPr lang="en-GB" dirty="0" smtClean="0"/>
              <a:t>“…</a:t>
            </a:r>
            <a:r>
              <a:rPr lang="en-US" dirty="0"/>
              <a:t>three trials reported the mean number of anti-glaucoma medications at 12 months of follow-up without significant difference in the mean number of postoperative IOP-lowering medications between the two surgical techniques</a:t>
            </a:r>
            <a:r>
              <a:rPr lang="en-US" dirty="0" smtClean="0"/>
              <a:t>.”</a:t>
            </a:r>
          </a:p>
          <a:p>
            <a:r>
              <a:rPr lang="en-US" dirty="0"/>
              <a:t>	</a:t>
            </a:r>
            <a:r>
              <a:rPr lang="en-US" dirty="0" smtClean="0"/>
              <a:t>MD 0.02, 95% CI -0.15 to 0.19 </a:t>
            </a:r>
          </a:p>
          <a:p>
            <a:endParaRPr lang="en-US" dirty="0"/>
          </a:p>
          <a:p>
            <a:r>
              <a:rPr lang="en-US" dirty="0" smtClean="0"/>
              <a:t>“</a:t>
            </a:r>
            <a:r>
              <a:rPr lang="en-US" dirty="0"/>
              <a:t>Because of the small numbers of events and total participants, the risk of many reported adverse events were uncertain and those that were found to be statistically significant may have been due to chance</a:t>
            </a:r>
            <a:r>
              <a:rPr lang="en-US" dirty="0" smtClean="0"/>
              <a:t>.”</a:t>
            </a:r>
            <a:endParaRPr lang="en-GB" dirty="0"/>
          </a:p>
        </p:txBody>
      </p:sp>
    </p:spTree>
    <p:extLst>
      <p:ext uri="{BB962C8B-B14F-4D97-AF65-F5344CB8AC3E}">
        <p14:creationId xmlns:p14="http://schemas.microsoft.com/office/powerpoint/2010/main" val="4237010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04: Tables</a:t>
            </a:r>
            <a:endParaRPr lang="en-US" dirty="0"/>
          </a:p>
        </p:txBody>
      </p:sp>
      <p:pic>
        <p:nvPicPr>
          <p:cNvPr id="1026" name="Picture 2" descr="Fig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5613" y="1239541"/>
            <a:ext cx="2936577" cy="5364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58658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86" y="1562927"/>
            <a:ext cx="6120000" cy="632838"/>
          </a:xfrm>
        </p:spPr>
        <p:txBody>
          <a:bodyPr/>
          <a:lstStyle/>
          <a:p>
            <a:r>
              <a:rPr lang="en-US" dirty="0" smtClean="0"/>
              <a:t>04: </a:t>
            </a:r>
            <a:r>
              <a:rPr lang="en-US" dirty="0" smtClean="0"/>
              <a:t>Tables</a:t>
            </a:r>
            <a:br>
              <a:rPr lang="en-US" dirty="0" smtClean="0"/>
            </a:br>
            <a:r>
              <a:rPr lang="en-US" sz="2400" b="0" dirty="0" smtClean="0"/>
              <a:t>Mean IOP at 24 months </a:t>
            </a:r>
            <a:endParaRPr lang="en-US" sz="2400" b="0" dirty="0"/>
          </a:p>
        </p:txBody>
      </p:sp>
      <p:pic>
        <p:nvPicPr>
          <p:cNvPr id="2050" name="Picture 2" descr="Fig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146" y="3013113"/>
            <a:ext cx="7419975" cy="1371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504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38" y="1674439"/>
            <a:ext cx="6120000" cy="632838"/>
          </a:xfrm>
        </p:spPr>
        <p:txBody>
          <a:bodyPr/>
          <a:lstStyle/>
          <a:p>
            <a:r>
              <a:rPr lang="en-US" dirty="0" smtClean="0"/>
              <a:t>04: </a:t>
            </a:r>
            <a:r>
              <a:rPr lang="en-US" dirty="0" smtClean="0"/>
              <a:t>Tables</a:t>
            </a:r>
            <a:br>
              <a:rPr lang="en-US" dirty="0" smtClean="0"/>
            </a:br>
            <a:r>
              <a:rPr lang="en-US" sz="2400" b="0" dirty="0" smtClean="0"/>
              <a:t>Mean IOP at 12 months </a:t>
            </a:r>
            <a:endParaRPr lang="en-US" sz="2400" b="0" dirty="0"/>
          </a:p>
        </p:txBody>
      </p:sp>
      <p:pic>
        <p:nvPicPr>
          <p:cNvPr id="3074" name="Picture 2" descr="Fig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738" y="3024769"/>
            <a:ext cx="7553325" cy="167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8966592"/>
      </p:ext>
    </p:extLst>
  </p:cSld>
  <p:clrMapOvr>
    <a:masterClrMapping/>
  </p:clrMapOvr>
</p:sld>
</file>

<file path=ppt/theme/theme1.xml><?xml version="1.0" encoding="utf-8"?>
<a:theme xmlns:a="http://schemas.openxmlformats.org/drawingml/2006/main" name="CEVG_Branded_PPT_Template">
  <a:themeElements>
    <a:clrScheme name="Cochrane teal">
      <a:dk1>
        <a:srgbClr val="000000"/>
      </a:dk1>
      <a:lt1>
        <a:srgbClr val="FFFFFF"/>
      </a:lt1>
      <a:dk2>
        <a:srgbClr val="002D64"/>
      </a:dk2>
      <a:lt2>
        <a:srgbClr val="00AAAA"/>
      </a:lt2>
      <a:accent1>
        <a:srgbClr val="002D64"/>
      </a:accent1>
      <a:accent2>
        <a:srgbClr val="00AAAA"/>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EVG_Branded_PPT_Template" id="{2CF02060-34C0-4EB9-9B0E-5DFA36141274}" vid="{F6CDF083-06D5-45CC-AEC5-A8B4676F01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CEVG_Branded_PPT_Template</Template>
  <TotalTime>556</TotalTime>
  <Words>327</Words>
  <Application>Microsoft Office PowerPoint</Application>
  <PresentationFormat>On-screen Show (4:3)</PresentationFormat>
  <Paragraphs>59</Paragraphs>
  <Slides>12</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Source Sans Pro</vt:lpstr>
      <vt:lpstr>Source Sans Pro Semibold</vt:lpstr>
      <vt:lpstr>CEVG_Branded_PPT_Template</vt:lpstr>
      <vt:lpstr>Fornix-based versus limbal-based conjunctival trabeculectomy flaps for glaucoma   Christine Al-Haddad, Marwan Abdulaal, Ahmad Al-Moujahed, Ann-Margret Ervin  Issue 11, 2015</vt:lpstr>
      <vt:lpstr>Table of Contents</vt:lpstr>
      <vt:lpstr>01: Background</vt:lpstr>
      <vt:lpstr>02: Types of studies</vt:lpstr>
      <vt:lpstr>03: Key results</vt:lpstr>
      <vt:lpstr>03: Key results (continued)</vt:lpstr>
      <vt:lpstr>04: Tables</vt:lpstr>
      <vt:lpstr>04: Tables Mean IOP at 24 months </vt:lpstr>
      <vt:lpstr>04: Tables Mean IOP at 12 months </vt:lpstr>
      <vt:lpstr>04: Tables Mean number of anti-glaucoma medications at 12 months </vt:lpstr>
      <vt:lpstr>05: Conclusions</vt:lpstr>
      <vt:lpstr>06: Acknowledgements</vt:lpstr>
    </vt:vector>
  </TitlesOfParts>
  <Company>Johns Hopkins School of Public Health</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64bit</dc:creator>
  <cp:lastModifiedBy>Money, Sarah</cp:lastModifiedBy>
  <cp:revision>39</cp:revision>
  <cp:lastPrinted>2016-02-03T18:10:19Z</cp:lastPrinted>
  <dcterms:created xsi:type="dcterms:W3CDTF">2016-01-08T19:44:44Z</dcterms:created>
  <dcterms:modified xsi:type="dcterms:W3CDTF">2017-06-07T15:57:33Z</dcterms:modified>
</cp:coreProperties>
</file>