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81" r:id="rId9"/>
    <p:sldId id="280" r:id="rId10"/>
    <p:sldId id="282" r:id="rId11"/>
    <p:sldId id="283" r:id="rId12"/>
    <p:sldId id="284" r:id="rId13"/>
    <p:sldId id="274" r:id="rId14"/>
    <p:sldId id="275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4" autoAdjust="0"/>
    <p:restoredTop sz="99819" autoAdjust="0"/>
  </p:normalViewPr>
  <p:slideViewPr>
    <p:cSldViewPr snapToGrid="0" showGuides="1">
      <p:cViewPr varScale="1">
        <p:scale>
          <a:sx n="72" d="100"/>
          <a:sy n="72" d="100"/>
        </p:scale>
        <p:origin x="456" y="7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/>
              <a:t>Difference sized incisions for phacoemulsification in age-related cataract</a:t>
            </a:r>
            <a:r>
              <a:rPr lang="en-GB" sz="2800" i="1" dirty="0"/>
              <a:t/>
            </a:r>
            <a:br>
              <a:rPr lang="en-GB" sz="2800" i="1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en-US" sz="1600" dirty="0" err="1"/>
              <a:t>Chongfei</a:t>
            </a:r>
            <a:r>
              <a:rPr lang="en-US" sz="1600" dirty="0"/>
              <a:t> </a:t>
            </a:r>
            <a:r>
              <a:rPr lang="en-US" sz="1600" dirty="0" err="1"/>
              <a:t>Jin</a:t>
            </a:r>
            <a:r>
              <a:rPr lang="en-US" sz="1600" dirty="0"/>
              <a:t>, Xinyi Chen, Andrew Law, </a:t>
            </a:r>
            <a:r>
              <a:rPr lang="en-US" sz="1600" dirty="0" err="1"/>
              <a:t>Xue</a:t>
            </a:r>
            <a:r>
              <a:rPr lang="en-US" sz="1600" dirty="0"/>
              <a:t> Wang, Wen Xu, </a:t>
            </a:r>
            <a:r>
              <a:rPr lang="en-US" sz="1600" dirty="0" err="1"/>
              <a:t>Ke</a:t>
            </a:r>
            <a:r>
              <a:rPr lang="en-US" sz="1600" dirty="0"/>
              <a:t> Yao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Issue 09, 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/>
              <a:t>A presentation to:</a:t>
            </a:r>
          </a:p>
          <a:p>
            <a:r>
              <a:rPr lang="en-GB" b="0" dirty="0"/>
              <a:t>Meeting name</a:t>
            </a:r>
          </a:p>
          <a:p>
            <a:pPr lvl="1"/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7" y="2218787"/>
            <a:ext cx="8425967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Tables</a:t>
            </a:r>
            <a:br>
              <a:rPr lang="en-US" dirty="0"/>
            </a:br>
            <a:r>
              <a:rPr lang="en-US" sz="2000" b="0" dirty="0"/>
              <a:t>Smaller coaxial </a:t>
            </a:r>
            <a:r>
              <a:rPr lang="en-US" sz="2000" b="0" dirty="0" err="1"/>
              <a:t>microincision</a:t>
            </a:r>
            <a:r>
              <a:rPr lang="en-US" sz="2000" b="0" dirty="0"/>
              <a:t> cataract surgery </a:t>
            </a:r>
            <a:r>
              <a:rPr lang="en-US" sz="2000" b="0" dirty="0" smtClean="0"/>
              <a:t>vs </a:t>
            </a:r>
            <a:r>
              <a:rPr lang="en-US" sz="2000" b="0" dirty="0"/>
              <a:t>standard </a:t>
            </a:r>
            <a:r>
              <a:rPr lang="en-US" sz="2000" b="0" dirty="0" smtClean="0"/>
              <a:t>phacoemulsification; Mean </a:t>
            </a:r>
            <a:r>
              <a:rPr lang="en-US" sz="2000" b="0" dirty="0"/>
              <a:t>postoperative surgically induced astigmatism at 3 </a:t>
            </a:r>
            <a:r>
              <a:rPr lang="en-US" sz="2000" b="0" dirty="0" smtClean="0"/>
              <a:t>months</a:t>
            </a:r>
            <a:endParaRPr lang="en-US" sz="2000"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737" y="3227318"/>
            <a:ext cx="8293446" cy="282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64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7" y="2006755"/>
            <a:ext cx="8425967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Tables</a:t>
            </a:r>
            <a:br>
              <a:rPr lang="en-US" dirty="0"/>
            </a:br>
            <a:r>
              <a:rPr lang="en-US" sz="2000" b="0" dirty="0"/>
              <a:t>Smaller </a:t>
            </a:r>
            <a:r>
              <a:rPr lang="en-US" sz="2000" b="0" dirty="0" smtClean="0"/>
              <a:t>vs </a:t>
            </a:r>
            <a:r>
              <a:rPr lang="en-US" sz="2000" b="0" dirty="0"/>
              <a:t>larger coaxial </a:t>
            </a:r>
            <a:r>
              <a:rPr lang="en-US" sz="2000" b="0" dirty="0" err="1"/>
              <a:t>microincision</a:t>
            </a:r>
            <a:r>
              <a:rPr lang="en-US" sz="2000" b="0" dirty="0"/>
              <a:t> cataract </a:t>
            </a:r>
            <a:r>
              <a:rPr lang="en-US" sz="2000" b="0" dirty="0" smtClean="0"/>
              <a:t>surgery; Mean </a:t>
            </a:r>
            <a:r>
              <a:rPr lang="en-US" sz="2000" b="0" dirty="0"/>
              <a:t>postoperative surgically induced astigmatism at 3 </a:t>
            </a:r>
            <a:r>
              <a:rPr lang="en-US" sz="2000" b="0" dirty="0" smtClean="0"/>
              <a:t>months</a:t>
            </a:r>
            <a:endParaRPr lang="en-US" sz="2000"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33" y="3239743"/>
            <a:ext cx="8405295" cy="25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1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7" y="2006755"/>
            <a:ext cx="8425967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dirty="0"/>
              <a:t>Tables</a:t>
            </a:r>
            <a:br>
              <a:rPr lang="en-US" dirty="0"/>
            </a:br>
            <a:r>
              <a:rPr lang="en-US" sz="2000" b="0" dirty="0"/>
              <a:t>Biaxial </a:t>
            </a:r>
            <a:r>
              <a:rPr lang="en-US" sz="2000" b="0" dirty="0" err="1"/>
              <a:t>microincision</a:t>
            </a:r>
            <a:r>
              <a:rPr lang="en-US" sz="2000" b="0" dirty="0"/>
              <a:t> cataract surgery </a:t>
            </a:r>
            <a:r>
              <a:rPr lang="en-US" sz="2000" b="0" dirty="0" smtClean="0"/>
              <a:t>vs </a:t>
            </a:r>
            <a:r>
              <a:rPr lang="en-US" sz="2000" b="0" dirty="0"/>
              <a:t>standard </a:t>
            </a:r>
            <a:r>
              <a:rPr lang="en-US" sz="2000" b="0" dirty="0" smtClean="0"/>
              <a:t>phacoemulsification; Mean </a:t>
            </a:r>
            <a:r>
              <a:rPr lang="en-US" sz="2000" b="0" dirty="0"/>
              <a:t>postoperative surgically induced astigmatism at 3 </a:t>
            </a:r>
            <a:r>
              <a:rPr lang="en-US" sz="2000" b="0" dirty="0" smtClean="0"/>
              <a:t>months</a:t>
            </a:r>
            <a:endParaRPr lang="en-US" sz="2000" b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14" y="3298963"/>
            <a:ext cx="8386212" cy="232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42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805490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“This review was limited by the very low- to moderate-certainty evidence that did not show a consistent benefit in smaller incisions with respect to surgically induced astigmatism</a:t>
            </a:r>
            <a:r>
              <a:rPr lang="en-US" dirty="0" smtClean="0"/>
              <a:t>.”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“…</a:t>
            </a:r>
            <a:r>
              <a:rPr lang="en-US" dirty="0" smtClean="0"/>
              <a:t>the </a:t>
            </a:r>
            <a:r>
              <a:rPr lang="en-US" dirty="0"/>
              <a:t>choice of surgical technique should be based on the patient's medical history, patient and physician preferences, and the skill of the surgeon.</a:t>
            </a:r>
            <a:r>
              <a:rPr lang="en-GB" dirty="0" smtClean="0"/>
              <a:t>”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There is a need for better-reported randomized controlled trials and randomized controlled trials that collect and report data on adverse events when comparing different-sized incisions for age-related cataract.</a:t>
            </a:r>
            <a:r>
              <a:rPr lang="en-GB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Editorial Base, funded by the UK National Health Service Research and Development </a:t>
            </a:r>
            <a:r>
              <a:rPr lang="en-US" sz="1800" dirty="0" err="1"/>
              <a:t>Programme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Systematic review conducted by </a:t>
            </a:r>
            <a:r>
              <a:rPr lang="en-US" sz="1800" dirty="0" err="1"/>
              <a:t>Chonfei</a:t>
            </a:r>
            <a:r>
              <a:rPr lang="en-US" sz="1800" dirty="0"/>
              <a:t> </a:t>
            </a:r>
            <a:r>
              <a:rPr lang="en-US" sz="1800" dirty="0" err="1"/>
              <a:t>Jin</a:t>
            </a:r>
            <a:r>
              <a:rPr lang="en-US" sz="1800" dirty="0"/>
              <a:t>, </a:t>
            </a:r>
            <a:r>
              <a:rPr lang="en-US" sz="1800" dirty="0" err="1"/>
              <a:t>Xinyu</a:t>
            </a:r>
            <a:r>
              <a:rPr lang="en-US" sz="1800" dirty="0"/>
              <a:t> Chen, Andrew Law, </a:t>
            </a:r>
            <a:r>
              <a:rPr lang="en-US" sz="1800" dirty="0" err="1"/>
              <a:t>Yunhee</a:t>
            </a:r>
            <a:r>
              <a:rPr lang="en-US" sz="1800" dirty="0"/>
              <a:t> Kang, </a:t>
            </a:r>
            <a:r>
              <a:rPr lang="en-US" sz="1800" dirty="0" err="1"/>
              <a:t>Xue</a:t>
            </a:r>
            <a:r>
              <a:rPr lang="en-US" sz="1800" dirty="0"/>
              <a:t> Wang, Wen Xu, </a:t>
            </a:r>
            <a:r>
              <a:rPr lang="en-US" sz="1800" dirty="0" err="1"/>
              <a:t>Ke</a:t>
            </a:r>
            <a:r>
              <a:rPr lang="en-US" sz="1800" dirty="0"/>
              <a:t> Yao in collaboration with methodologists at the Cochrane Eyes and Vision US Satellite</a:t>
            </a:r>
          </a:p>
          <a:p>
            <a:r>
              <a:rPr lang="sv-SE" sz="1800" b="1" dirty="0"/>
              <a:t>Review citation</a:t>
            </a:r>
          </a:p>
          <a:p>
            <a:pPr fontAlgn="base"/>
            <a:r>
              <a:rPr lang="en-US" sz="1800" dirty="0" err="1"/>
              <a:t>Jin</a:t>
            </a:r>
            <a:r>
              <a:rPr lang="en-US" sz="1800" dirty="0"/>
              <a:t> C, Chen X, Law A, Kang Y, Wang X, Xu W, Yao K. Different-sized incisions for phacoemulsification in age-related cataract. Cochrane Database of Systematic Reviews 2017, Issue 9. Art. No.: CD010510. DOI: 10.1002/14651858.CD010510.pub2.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sv-SE" sz="1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Table of 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66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 cataract is a clouding of lens in the eye.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Phacoemulsification is a cataract surgery in which </a:t>
            </a:r>
            <a:r>
              <a:rPr lang="en-GB" dirty="0"/>
              <a:t>o</a:t>
            </a:r>
            <a:r>
              <a:rPr lang="en-GB" dirty="0" smtClean="0"/>
              <a:t>ne or more incisions are </a:t>
            </a:r>
            <a:r>
              <a:rPr lang="en-GB" dirty="0"/>
              <a:t>made </a:t>
            </a:r>
            <a:r>
              <a:rPr lang="en-GB" dirty="0" smtClean="0"/>
              <a:t>to </a:t>
            </a:r>
            <a:r>
              <a:rPr lang="en-GB" dirty="0"/>
              <a:t>remove the </a:t>
            </a:r>
            <a:r>
              <a:rPr lang="en-GB" dirty="0" smtClean="0"/>
              <a:t>cloudy lens.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Astigmatism and other adverse effects can occur after phacoemulsification.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Question:</a:t>
            </a:r>
          </a:p>
          <a:p>
            <a:pPr marL="522288" lvl="1" indent="-342900"/>
            <a:r>
              <a:rPr lang="en-GB" b="1" dirty="0" smtClean="0"/>
              <a:t>Is the size of the incision </a:t>
            </a:r>
            <a:r>
              <a:rPr lang="en-GB" b="1" dirty="0"/>
              <a:t>during </a:t>
            </a:r>
            <a:r>
              <a:rPr lang="en-GB" b="1" dirty="0" smtClean="0"/>
              <a:t>phacoemulsification associated with the outcomes of cataract surgery?</a:t>
            </a: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Types of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14268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/>
              <a:t>Participants</a:t>
            </a:r>
          </a:p>
          <a:p>
            <a:pPr marL="0" lvl="1" indent="0">
              <a:buNone/>
            </a:pPr>
            <a:r>
              <a:rPr lang="en-US" dirty="0"/>
              <a:t>26 </a:t>
            </a:r>
            <a:r>
              <a:rPr lang="en-US" dirty="0" smtClean="0"/>
              <a:t>randomized controlled trials (RCTs) </a:t>
            </a:r>
            <a:r>
              <a:rPr lang="en-US" dirty="0"/>
              <a:t>with a total of 2737 participants (3120 eyes</a:t>
            </a:r>
            <a:r>
              <a:rPr lang="en-US" dirty="0" smtClean="0"/>
              <a:t>)</a:t>
            </a:r>
            <a:endParaRPr lang="en-GB" dirty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  <a:endParaRPr lang="en-GB" b="1" dirty="0"/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The larger C-MICS</a:t>
            </a:r>
            <a:r>
              <a:rPr lang="en-US" sz="1800" dirty="0"/>
              <a:t> (2.2 mm)</a:t>
            </a:r>
            <a:r>
              <a:rPr lang="en-US" sz="1800" dirty="0" smtClean="0"/>
              <a:t> VERSUS </a:t>
            </a:r>
            <a:r>
              <a:rPr lang="en-US" sz="1800" dirty="0"/>
              <a:t>standard phacoemulsification (about 3.0 mm)</a:t>
            </a:r>
            <a:endParaRPr lang="en-US" sz="1800" dirty="0" smtClean="0"/>
          </a:p>
          <a:p>
            <a:pPr marL="0" lvl="1" indent="0" algn="ctr">
              <a:spcBef>
                <a:spcPts val="0"/>
              </a:spcBef>
              <a:buNone/>
            </a:pPr>
            <a:r>
              <a:rPr lang="en-US" sz="1800" dirty="0" smtClean="0"/>
              <a:t>OR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The smaller C-MICS </a:t>
            </a:r>
            <a:r>
              <a:rPr lang="en-US" sz="1800" dirty="0"/>
              <a:t>(1.8 mm)</a:t>
            </a:r>
            <a:r>
              <a:rPr lang="en-US" sz="1800" dirty="0" smtClean="0"/>
              <a:t> VERSUS </a:t>
            </a:r>
            <a:r>
              <a:rPr lang="en-US" sz="1800" dirty="0"/>
              <a:t>standard </a:t>
            </a:r>
            <a:r>
              <a:rPr lang="en-US" sz="1800" dirty="0" smtClean="0"/>
              <a:t>phacoemulsification</a:t>
            </a:r>
            <a:r>
              <a:rPr lang="en-US" sz="1800" dirty="0"/>
              <a:t> (about 3.0 mm)</a:t>
            </a:r>
            <a:endParaRPr lang="en-US" sz="1800" dirty="0" smtClean="0"/>
          </a:p>
          <a:p>
            <a:pPr marL="0" lvl="1" indent="0" algn="ctr">
              <a:spcBef>
                <a:spcPts val="0"/>
              </a:spcBef>
              <a:buNone/>
            </a:pPr>
            <a:r>
              <a:rPr lang="en-US" sz="1800" dirty="0" smtClean="0"/>
              <a:t>OR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 smtClean="0"/>
              <a:t>The smaller C-MICS </a:t>
            </a:r>
            <a:r>
              <a:rPr lang="en-US" sz="1800" dirty="0"/>
              <a:t>(1.8 mm)</a:t>
            </a:r>
            <a:r>
              <a:rPr lang="en-US" sz="1800" dirty="0" smtClean="0"/>
              <a:t> VERSUS </a:t>
            </a:r>
            <a:r>
              <a:rPr lang="en-US" sz="1800" dirty="0"/>
              <a:t>the larger </a:t>
            </a:r>
            <a:r>
              <a:rPr lang="en-US" sz="1800" dirty="0" smtClean="0"/>
              <a:t>C-MICS </a:t>
            </a:r>
            <a:r>
              <a:rPr lang="en-US" sz="1800" dirty="0"/>
              <a:t>(2.2 mm)</a:t>
            </a:r>
            <a:endParaRPr lang="en-US" sz="1800" dirty="0" smtClean="0"/>
          </a:p>
          <a:p>
            <a:pPr marL="0" lvl="1" indent="0" algn="ctr">
              <a:spcBef>
                <a:spcPts val="0"/>
              </a:spcBef>
              <a:buNone/>
            </a:pPr>
            <a:r>
              <a:rPr lang="en-US" sz="1800" dirty="0" smtClean="0"/>
              <a:t>OR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/>
              <a:t>B-MICS (&lt;= 1.5 mm)</a:t>
            </a:r>
            <a:r>
              <a:rPr lang="en-US" sz="1800" dirty="0" smtClean="0"/>
              <a:t> VERSUS </a:t>
            </a:r>
            <a:r>
              <a:rPr lang="en-US" sz="1800" dirty="0"/>
              <a:t>standard </a:t>
            </a:r>
            <a:r>
              <a:rPr lang="en-US" sz="1800" dirty="0" smtClean="0"/>
              <a:t>phacoemulsification </a:t>
            </a:r>
            <a:r>
              <a:rPr lang="en-US" sz="1800" dirty="0"/>
              <a:t>(about 3.0 mm)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Key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8280193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The larger C-MICS group was favored over the standard phacoemulsification group for SIA and BCVA at three months' follow-up, but all differences were clinically </a:t>
            </a:r>
            <a:r>
              <a:rPr lang="en-US" dirty="0" smtClean="0"/>
              <a:t>small... </a:t>
            </a:r>
            <a:r>
              <a:rPr lang="en-GB" dirty="0" smtClean="0"/>
              <a:t>”</a:t>
            </a:r>
          </a:p>
          <a:p>
            <a:pPr algn="ctr"/>
            <a:r>
              <a:rPr lang="en-GB" dirty="0" smtClean="0"/>
              <a:t>SIA: MD -0.19, 95% CI -0.30 to -0.09</a:t>
            </a:r>
          </a:p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US" dirty="0"/>
              <a:t>The smaller C-MICS was favored over standard phacoemulsification for SIA and BCVA, but the differences were small </a:t>
            </a:r>
            <a:r>
              <a:rPr lang="en-US" dirty="0" smtClean="0"/>
              <a:t>…</a:t>
            </a:r>
            <a:r>
              <a:rPr lang="en-GB" dirty="0" smtClean="0"/>
              <a:t>”</a:t>
            </a:r>
          </a:p>
          <a:p>
            <a:pPr algn="ctr"/>
            <a:r>
              <a:rPr lang="en-GB" dirty="0" smtClean="0"/>
              <a:t>SIA: MD -0.23, 95% CI -0.34 to -0.13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Key results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We found little or no difference in SIA, BCVA, and CCT change at three months' </a:t>
            </a:r>
            <a:r>
              <a:rPr lang="en-US" dirty="0" smtClean="0"/>
              <a:t>follow-up …</a:t>
            </a:r>
            <a:r>
              <a:rPr lang="en-GB" dirty="0" smtClean="0"/>
              <a:t>”</a:t>
            </a:r>
          </a:p>
          <a:p>
            <a:pPr algn="ctr"/>
            <a:r>
              <a:rPr lang="en-GB" dirty="0" smtClean="0"/>
              <a:t>SIA: MD 0.04, 95% CI -0.09 to 0.16</a:t>
            </a:r>
          </a:p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US" dirty="0"/>
              <a:t>We found no difference or a clinically unimportant difference in SIA, BCVA, ECL, and CCT at three months' </a:t>
            </a:r>
            <a:r>
              <a:rPr lang="en-US" dirty="0" smtClean="0"/>
              <a:t>follow-up</a:t>
            </a:r>
            <a:r>
              <a:rPr lang="en-US" dirty="0"/>
              <a:t> </a:t>
            </a:r>
            <a:r>
              <a:rPr lang="en-US" dirty="0" smtClean="0"/>
              <a:t>…</a:t>
            </a:r>
            <a:r>
              <a:rPr lang="en-GB" dirty="0" smtClean="0"/>
              <a:t>”</a:t>
            </a:r>
          </a:p>
          <a:p>
            <a:pPr algn="ctr"/>
            <a:r>
              <a:rPr lang="en-GB" dirty="0" smtClean="0"/>
              <a:t>SIA: MD -0.01, 95% CI -0.03 to 0.01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8" y="1063171"/>
            <a:ext cx="6120000" cy="137955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Tables</a:t>
            </a:r>
            <a:br>
              <a:rPr lang="en-US" dirty="0"/>
            </a:br>
            <a:r>
              <a:rPr lang="en-US" sz="2800" b="0" dirty="0" smtClean="0"/>
              <a:t>Flow </a:t>
            </a:r>
            <a:r>
              <a:rPr lang="en-US" sz="2800" b="0" dirty="0" smtClean="0"/>
              <a:t>diagram</a:t>
            </a:r>
            <a:endParaRPr lang="en-US" sz="2800" b="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763" y="1224632"/>
            <a:ext cx="41624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8" y="1741712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Tables</a:t>
            </a:r>
            <a:br>
              <a:rPr lang="en-US" dirty="0"/>
            </a:br>
            <a:r>
              <a:rPr lang="en-US" sz="2800" b="0" dirty="0"/>
              <a:t>Risk of Bias</a:t>
            </a:r>
          </a:p>
        </p:txBody>
      </p:sp>
      <p:pic>
        <p:nvPicPr>
          <p:cNvPr id="1026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254" y="-3286"/>
            <a:ext cx="2109754" cy="686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364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439737" y="2006755"/>
            <a:ext cx="8425967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Tables</a:t>
            </a:r>
            <a:br>
              <a:rPr lang="en-US" dirty="0"/>
            </a:br>
            <a:r>
              <a:rPr lang="en-US" sz="2000" b="0" dirty="0"/>
              <a:t>Larger coaxial </a:t>
            </a:r>
            <a:r>
              <a:rPr lang="en-US" sz="2000" b="0" dirty="0" err="1"/>
              <a:t>microincision</a:t>
            </a:r>
            <a:r>
              <a:rPr lang="en-US" sz="2000" b="0" dirty="0"/>
              <a:t> cataract surgery </a:t>
            </a:r>
            <a:r>
              <a:rPr lang="en-US" sz="2000" b="0" dirty="0" smtClean="0"/>
              <a:t>vs </a:t>
            </a:r>
            <a:r>
              <a:rPr lang="en-US" sz="2000" b="0" dirty="0"/>
              <a:t>standard </a:t>
            </a:r>
            <a:r>
              <a:rPr lang="en-US" sz="2000" b="0" dirty="0" smtClean="0"/>
              <a:t>phacoemulsification; Mean </a:t>
            </a:r>
            <a:r>
              <a:rPr lang="en-US" sz="2000" b="0" dirty="0"/>
              <a:t>postoperative surgically induced astigmatism at 3 </a:t>
            </a:r>
            <a:r>
              <a:rPr lang="en-US" sz="2000" b="0" dirty="0" smtClean="0"/>
              <a:t>months</a:t>
            </a:r>
            <a:endParaRPr lang="en-US" sz="2000" b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71" y="3049656"/>
            <a:ext cx="8425967" cy="341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624172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635</TotalTime>
  <Words>455</Words>
  <Application>Microsoft Office PowerPoint</Application>
  <PresentationFormat>On-screen Show (4:3)</PresentationFormat>
  <Paragraphs>71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Source Sans Pro</vt:lpstr>
      <vt:lpstr>Source Sans Pro Semibold</vt:lpstr>
      <vt:lpstr>CEVG_Branded_PPT_Template</vt:lpstr>
      <vt:lpstr>Difference sized incisions for phacoemulsification in age-related cataract  Chongfei Jin, Xinyi Chen, Andrew Law, Xue Wang, Wen Xu, Ke Yao   Issue 09, 2017</vt:lpstr>
      <vt:lpstr>Table of Contents</vt:lpstr>
      <vt:lpstr>Background</vt:lpstr>
      <vt:lpstr>Types of studies</vt:lpstr>
      <vt:lpstr>Key results</vt:lpstr>
      <vt:lpstr>Key results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Wei, Yahui</cp:lastModifiedBy>
  <cp:revision>70</cp:revision>
  <cp:lastPrinted>2016-02-03T18:10:19Z</cp:lastPrinted>
  <dcterms:created xsi:type="dcterms:W3CDTF">2016-01-08T19:44:44Z</dcterms:created>
  <dcterms:modified xsi:type="dcterms:W3CDTF">2018-06-29T19:01:46Z</dcterms:modified>
</cp:coreProperties>
</file>