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63" r:id="rId3"/>
    <p:sldId id="264" r:id="rId4"/>
    <p:sldId id="265" r:id="rId5"/>
    <p:sldId id="276" r:id="rId6"/>
    <p:sldId id="277" r:id="rId7"/>
    <p:sldId id="274" r:id="rId8"/>
    <p:sldId id="275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423" autoAdjust="0"/>
    <p:restoredTop sz="99819" autoAdjust="0"/>
  </p:normalViewPr>
  <p:slideViewPr>
    <p:cSldViewPr snapToGrid="0" showGuides="1">
      <p:cViewPr varScale="1">
        <p:scale>
          <a:sx n="64" d="100"/>
          <a:sy n="64" d="100"/>
        </p:scale>
        <p:origin x="84" y="990"/>
      </p:cViewPr>
      <p:guideLst>
        <p:guide orient="horz"/>
        <p:guide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99" d="100"/>
          <a:sy n="99" d="100"/>
        </p:scale>
        <p:origin x="-3492" y="-96"/>
      </p:cViewPr>
      <p:guideLst>
        <p:guide orient="horz" pos="2928"/>
        <p:guide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905315E-2112-4077-9ABB-00B2122D5DF1}" type="datetimeFigureOut">
              <a:rPr lang="en-US" smtClean="0"/>
              <a:t>10/11/2018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952E473-AF25-45EF-8768-FA17C1F5FA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373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149739" y="4415790"/>
            <a:ext cx="4710923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156718" y="8831580"/>
            <a:ext cx="853682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>
                <a:latin typeface="Source Sans Pro" pitchFamily="34" charset="0"/>
                <a:cs typeface="Arial" panose="020B0604020202020204" pitchFamily="34" charset="0"/>
              </a:defRPr>
            </a:lvl1pPr>
          </a:lstStyle>
          <a:p>
            <a:fld id="{49DD4D23-C98A-435E-AE88-9061F8349B02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00334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5135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54119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91284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1748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999036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138702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809137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71560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123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3439800"/>
            <a:ext cx="44640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9405" y="0"/>
            <a:ext cx="3824595" cy="685800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 rot="18932974">
            <a:off x="6433717" y="5836596"/>
            <a:ext cx="494944" cy="494944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3279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4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439738" y="2232000"/>
            <a:ext cx="6156000" cy="3816000"/>
          </a:xfrm>
          <a:solidFill>
            <a:schemeClr val="accent5"/>
          </a:solidFill>
        </p:spPr>
        <p:txBody>
          <a:bodyPr lIns="216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/>
              <a:t>Insert image here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39738" y="6162675"/>
            <a:ext cx="6176962" cy="374650"/>
          </a:xfrm>
        </p:spPr>
        <p:txBody>
          <a:bodyPr/>
          <a:lstStyle>
            <a:lvl1pPr>
              <a:spcBef>
                <a:spcPts val="0"/>
              </a:spcBef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05458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abl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738" y="1202400"/>
            <a:ext cx="6120000" cy="460800"/>
          </a:xfrm>
        </p:spPr>
        <p:txBody>
          <a:bodyPr anchor="t" anchorCtr="0"/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39738" y="6162675"/>
            <a:ext cx="6176962" cy="374650"/>
          </a:xfrm>
        </p:spPr>
        <p:txBody>
          <a:bodyPr/>
          <a:lstStyle>
            <a:lvl1pPr>
              <a:spcBef>
                <a:spcPts val="0"/>
              </a:spcBef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72004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577435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mag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144000" cy="6858000"/>
          </a:xfrm>
          <a:solidFill>
            <a:schemeClr val="accent5"/>
          </a:solidFill>
        </p:spPr>
        <p:txBody>
          <a:bodyPr lIns="432000" tIns="324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/>
              <a:t>Insert image here</a:t>
            </a:r>
          </a:p>
        </p:txBody>
      </p:sp>
    </p:spTree>
    <p:extLst>
      <p:ext uri="{BB962C8B-B14F-4D97-AF65-F5344CB8AC3E}">
        <p14:creationId xmlns:p14="http://schemas.microsoft.com/office/powerpoint/2010/main" val="16719856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vider Slide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296025"/>
            <a:ext cx="4464000" cy="562375"/>
          </a:xfrm>
        </p:spPr>
        <p:txBody>
          <a:bodyPr anchor="t" anchorCtr="0"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2849400"/>
            <a:ext cx="4192587" cy="208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9405" y="0"/>
            <a:ext cx="3824595" cy="6858000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 rot="18932974">
            <a:off x="6433717" y="5836596"/>
            <a:ext cx="494944" cy="494944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4652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vider Slid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296025"/>
            <a:ext cx="4464000" cy="562375"/>
          </a:xfrm>
        </p:spPr>
        <p:txBody>
          <a:bodyPr anchor="t" anchorCtr="0"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2849400"/>
            <a:ext cx="4192587" cy="21978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0138" y="-388"/>
            <a:ext cx="3043925" cy="6858000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 rot="18932974">
            <a:off x="6433717" y="5836596"/>
            <a:ext cx="494944" cy="494944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9715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3440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123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3439800"/>
            <a:ext cx="44640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0138" y="-388"/>
            <a:ext cx="3043925" cy="685800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 rot="18932974">
            <a:off x="6433717" y="5836596"/>
            <a:ext cx="494944" cy="494944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7236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3924000" y="0"/>
            <a:ext cx="5220000" cy="6858000"/>
          </a:xfrm>
          <a:prstGeom prst="rect">
            <a:avLst/>
          </a:prstGeom>
          <a:solidFill>
            <a:schemeClr val="tx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08000" y="1964825"/>
            <a:ext cx="4356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08000" y="3835800"/>
            <a:ext cx="40464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bg1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808" b="16524"/>
          <a:stretch/>
        </p:blipFill>
        <p:spPr>
          <a:xfrm>
            <a:off x="2073686" y="0"/>
            <a:ext cx="2777113" cy="6858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4355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3563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4728600"/>
            <a:ext cx="44640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6585" y="0"/>
            <a:ext cx="4282440" cy="685800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 rot="18931217">
            <a:off x="6263551" y="5488794"/>
            <a:ext cx="838473" cy="838473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0716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Larg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2502000"/>
            <a:ext cx="9144000" cy="4356000"/>
          </a:xfrm>
          <a:solidFill>
            <a:schemeClr val="accent5"/>
          </a:solidFill>
        </p:spPr>
        <p:txBody>
          <a:bodyPr lIns="432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/>
              <a:t>Insert image here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1295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28800" y="1409400"/>
            <a:ext cx="33264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304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Smal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699225"/>
            <a:ext cx="4117862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3958200"/>
            <a:ext cx="4117862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863"/>
          <a:stretch/>
        </p:blipFill>
        <p:spPr>
          <a:xfrm>
            <a:off x="5534025" y="0"/>
            <a:ext cx="3120980" cy="6858000"/>
          </a:xfrm>
          <a:prstGeom prst="rect">
            <a:avLst/>
          </a:prstGeom>
        </p:spPr>
      </p:pic>
      <p:sp>
        <p:nvSpPr>
          <p:cNvPr id="7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4644000" y="1324800"/>
            <a:ext cx="4500000" cy="3384000"/>
          </a:xfrm>
          <a:solidFill>
            <a:schemeClr val="accent5"/>
          </a:solidFill>
        </p:spPr>
        <p:txBody>
          <a:bodyPr lIns="432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/>
              <a:t>Insert image here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9529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Large Imag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2502000"/>
            <a:ext cx="9144000" cy="4356000"/>
          </a:xfrm>
          <a:solidFill>
            <a:schemeClr val="accent5"/>
          </a:solidFill>
        </p:spPr>
        <p:txBody>
          <a:bodyPr lIns="432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/>
              <a:t>Insert image here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3419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4627800"/>
            <a:ext cx="33264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8303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21083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0511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39738" y="1317600"/>
            <a:ext cx="6120000" cy="632838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9738" y="2275200"/>
            <a:ext cx="6120000" cy="39096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3656" y="0"/>
            <a:ext cx="1990344" cy="6858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7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1066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650" r:id="rId8"/>
    <p:sldLayoutId id="2147483656" r:id="rId9"/>
    <p:sldLayoutId id="2147483664" r:id="rId10"/>
    <p:sldLayoutId id="2147483657" r:id="rId11"/>
    <p:sldLayoutId id="2147483654" r:id="rId12"/>
    <p:sldLayoutId id="2147483665" r:id="rId13"/>
    <p:sldLayoutId id="2147483666" r:id="rId14"/>
    <p:sldLayoutId id="2147483667" r:id="rId15"/>
    <p:sldLayoutId id="2147483655" r:id="rId16"/>
  </p:sldLayoutIdLst>
  <p:txStyles>
    <p:titleStyle>
      <a:lvl1pPr algn="l" defTabSz="914400" rtl="0" eaLnBrk="1" latinLnBrk="0" hangingPunct="1">
        <a:spcBef>
          <a:spcPct val="0"/>
        </a:spcBef>
        <a:buNone/>
        <a:defRPr sz="3600" b="1" kern="1200" spc="-40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1134"/>
        </a:spcBef>
        <a:spcAft>
          <a:spcPts val="0"/>
        </a:spcAft>
        <a:buClr>
          <a:schemeClr val="bg2"/>
        </a:buClr>
        <a:buFont typeface="Arial" pitchFamily="34" charset="0"/>
        <a:buNone/>
        <a:defRPr sz="2000" kern="1200" spc="-20" baseline="0">
          <a:solidFill>
            <a:schemeClr val="tx2"/>
          </a:solidFill>
          <a:latin typeface="+mj-lt"/>
          <a:ea typeface="+mn-ea"/>
          <a:cs typeface="+mn-cs"/>
        </a:defRPr>
      </a:lvl1pPr>
      <a:lvl2pPr marL="179388" indent="-179388" algn="l" defTabSz="914400" rtl="0" eaLnBrk="1" latinLnBrk="0" hangingPunct="1">
        <a:spcBef>
          <a:spcPts val="1134"/>
        </a:spcBef>
        <a:spcAft>
          <a:spcPts val="0"/>
        </a:spcAft>
        <a:buClr>
          <a:schemeClr val="bg2"/>
        </a:buClr>
        <a:buFont typeface="Arial" pitchFamily="34" charset="0"/>
        <a:buChar char="•"/>
        <a:defRPr sz="2000" kern="1200" spc="-20" baseline="0">
          <a:solidFill>
            <a:schemeClr val="tx2"/>
          </a:solidFill>
          <a:latin typeface="+mj-lt"/>
          <a:ea typeface="+mn-ea"/>
          <a:cs typeface="+mn-cs"/>
        </a:defRPr>
      </a:lvl2pPr>
      <a:lvl3pPr marL="388938" indent="-158750" algn="l" defTabSz="914400" rtl="0" eaLnBrk="1" latinLnBrk="0" hangingPunct="1">
        <a:spcBef>
          <a:spcPts val="567"/>
        </a:spcBef>
        <a:buClr>
          <a:schemeClr val="bg2"/>
        </a:buClr>
        <a:buFont typeface="Source Sans Pro" pitchFamily="34" charset="0"/>
        <a:buChar char="–"/>
        <a:defRPr sz="1800" kern="1200" spc="-20" baseline="0">
          <a:solidFill>
            <a:schemeClr val="tx2"/>
          </a:solidFill>
          <a:latin typeface="+mj-lt"/>
          <a:ea typeface="+mn-ea"/>
          <a:cs typeface="+mn-cs"/>
        </a:defRPr>
      </a:lvl3pPr>
      <a:lvl4pPr marL="612775" indent="-195263" algn="l" defTabSz="914400" rtl="0" eaLnBrk="1" latinLnBrk="0" hangingPunct="1">
        <a:spcBef>
          <a:spcPts val="567"/>
        </a:spcBef>
        <a:buClr>
          <a:schemeClr val="bg2"/>
        </a:buClr>
        <a:buFont typeface="Arial" pitchFamily="34" charset="0"/>
        <a:buChar char="•"/>
        <a:defRPr sz="1800" kern="1200" spc="-20" baseline="0">
          <a:solidFill>
            <a:schemeClr val="tx2"/>
          </a:solidFill>
          <a:latin typeface="+mj-lt"/>
          <a:ea typeface="+mn-ea"/>
          <a:cs typeface="+mn-cs"/>
        </a:defRPr>
      </a:lvl4pPr>
      <a:lvl5pPr marL="849313" indent="-187325" algn="l" defTabSz="914400" rtl="0" eaLnBrk="1" latinLnBrk="0" hangingPunct="1">
        <a:spcBef>
          <a:spcPts val="567"/>
        </a:spcBef>
        <a:buClr>
          <a:schemeClr val="bg2"/>
        </a:buClr>
        <a:buFont typeface="Source Sans Pro" pitchFamily="34" charset="0"/>
        <a:buChar char="–"/>
        <a:defRPr sz="1800" kern="1200" spc="-20" baseline="0">
          <a:solidFill>
            <a:schemeClr val="tx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1568012"/>
            <a:ext cx="5590948" cy="2621279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GB" sz="2800" i="1" dirty="0" err="1"/>
              <a:t>Cyclodestructive</a:t>
            </a:r>
            <a:r>
              <a:rPr lang="en-GB" sz="2800" i="1" dirty="0"/>
              <a:t> procedures </a:t>
            </a:r>
            <a:br>
              <a:rPr lang="en-GB" sz="2800" i="1" dirty="0"/>
            </a:br>
            <a:r>
              <a:rPr lang="en-GB" sz="2800" i="1" dirty="0"/>
              <a:t>for non-refractory glaucoma</a:t>
            </a:r>
            <a:br>
              <a:rPr lang="en-GB" sz="2800" i="1" dirty="0"/>
            </a:br>
            <a:br>
              <a:rPr lang="sv-SE" sz="1600" dirty="0"/>
            </a:br>
            <a:r>
              <a:rPr lang="sv-SE" sz="1600" dirty="0"/>
              <a:t>Manuele Michelessi, Amanda K Bicket, </a:t>
            </a:r>
            <a:br>
              <a:rPr lang="sv-SE" sz="1600" dirty="0"/>
            </a:br>
            <a:r>
              <a:rPr lang="sv-SE" sz="1600" dirty="0"/>
              <a:t>Kristina Lindsley</a:t>
            </a:r>
            <a:br>
              <a:rPr lang="en-US" sz="1600" dirty="0"/>
            </a:br>
            <a:br>
              <a:rPr lang="sv-SE" sz="1600" dirty="0"/>
            </a:br>
            <a:r>
              <a:rPr lang="sv-SE" sz="1600" dirty="0"/>
              <a:t>Issue 4, 2018</a:t>
            </a:r>
            <a:endParaRPr lang="en-GB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4467388"/>
            <a:ext cx="4464000" cy="822600"/>
          </a:xfrm>
        </p:spPr>
        <p:txBody>
          <a:bodyPr/>
          <a:lstStyle/>
          <a:p>
            <a:r>
              <a:rPr lang="en-GB" dirty="0"/>
              <a:t>A presentation to:</a:t>
            </a:r>
          </a:p>
          <a:p>
            <a:r>
              <a:rPr lang="en-GB" b="0" dirty="0"/>
              <a:t>Meeting name</a:t>
            </a:r>
          </a:p>
          <a:p>
            <a:pPr lvl="1"/>
            <a:r>
              <a:rPr lang="en-GB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17727920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00AAAA"/>
                </a:solidFill>
              </a:rPr>
              <a:t>Table of Contents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2862854"/>
              </p:ext>
            </p:extLst>
          </p:nvPr>
        </p:nvGraphicFramePr>
        <p:xfrm>
          <a:off x="444500" y="2282825"/>
          <a:ext cx="6134021" cy="22218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566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44365"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chemeClr val="bg2"/>
                          </a:solidFill>
                          <a:latin typeface="+mj-lt"/>
                        </a:rPr>
                        <a:t>01</a:t>
                      </a: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solidFill>
                            <a:schemeClr val="tx2"/>
                          </a:solidFill>
                        </a:rPr>
                        <a:t>Background</a:t>
                      </a: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chemeClr val="bg2"/>
                          </a:solidFill>
                          <a:latin typeface="+mj-lt"/>
                        </a:rPr>
                        <a:t>02</a:t>
                      </a: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solidFill>
                            <a:schemeClr val="tx2"/>
                          </a:solidFill>
                        </a:rPr>
                        <a:t>Types</a:t>
                      </a:r>
                      <a:r>
                        <a:rPr lang="en-GB" sz="1400" baseline="0" dirty="0">
                          <a:solidFill>
                            <a:schemeClr val="tx2"/>
                          </a:solidFill>
                        </a:rPr>
                        <a:t> of studies</a:t>
                      </a:r>
                      <a:endParaRPr lang="en-GB" sz="1400" dirty="0">
                        <a:solidFill>
                          <a:schemeClr val="tx2"/>
                        </a:solidFill>
                      </a:endParaRP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chemeClr val="bg2"/>
                          </a:solidFill>
                          <a:latin typeface="+mj-lt"/>
                        </a:rPr>
                        <a:t>03</a:t>
                      </a: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solidFill>
                            <a:schemeClr val="tx2"/>
                          </a:solidFill>
                        </a:rPr>
                        <a:t>Key results</a:t>
                      </a: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chemeClr val="bg2"/>
                          </a:solidFill>
                          <a:latin typeface="+mj-lt"/>
                        </a:rPr>
                        <a:t>04</a:t>
                      </a: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solidFill>
                            <a:schemeClr val="tx2"/>
                          </a:solidFill>
                        </a:rPr>
                        <a:t>Conclusions</a:t>
                      </a: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chemeClr val="bg2"/>
                          </a:solidFill>
                          <a:latin typeface="+mj-lt"/>
                        </a:rPr>
                        <a:t>05</a:t>
                      </a: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solidFill>
                            <a:schemeClr val="tx2"/>
                          </a:solidFill>
                        </a:rPr>
                        <a:t>Acknowledgements</a:t>
                      </a:r>
                      <a:endParaRPr lang="en-GB" sz="1400" baseline="0" dirty="0">
                        <a:solidFill>
                          <a:schemeClr val="tx2"/>
                        </a:solidFill>
                      </a:endParaRP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028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00AAAA"/>
                </a:solidFill>
              </a:rPr>
              <a:t>01: Background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8" y="2275200"/>
            <a:ext cx="7180262" cy="39096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Glaucoma is a progressive disease of the optic nerve causing loss of vision.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Intraocular pressure (IOP) is the main treatable risk factor for glaucoma.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err="1"/>
              <a:t>Cyclodestructive</a:t>
            </a:r>
            <a:r>
              <a:rPr lang="en-GB" dirty="0"/>
              <a:t> procedures (i.e., procedures that destroy the ciliary body epithelium) may reduce IOP.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Objective</a:t>
            </a:r>
          </a:p>
          <a:p>
            <a:pPr marL="522288" lvl="1" indent="-342900"/>
            <a:r>
              <a:rPr lang="en-US" b="1" dirty="0"/>
              <a:t>To assess the effectiveness and safety of </a:t>
            </a:r>
            <a:r>
              <a:rPr lang="en-US" b="1" dirty="0" err="1"/>
              <a:t>cyclodestructive</a:t>
            </a:r>
            <a:r>
              <a:rPr lang="en-US" b="1" dirty="0"/>
              <a:t> procedures for the management of non-refractory glaucoma (i.e., glaucoma in an eye that has not undergone incisional glaucoma surgery).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850568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00AAAA"/>
                </a:solidFill>
              </a:rPr>
              <a:t>02: Types of studies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7" y="2275200"/>
            <a:ext cx="6919005" cy="3909600"/>
          </a:xfrm>
        </p:spPr>
        <p:txBody>
          <a:bodyPr/>
          <a:lstStyle/>
          <a:p>
            <a:pPr marL="0" lvl="1" indent="0">
              <a:buNone/>
            </a:pPr>
            <a:r>
              <a:rPr lang="en-GB" b="1" dirty="0"/>
              <a:t>Participants</a:t>
            </a:r>
          </a:p>
          <a:p>
            <a:pPr lvl="1"/>
            <a:r>
              <a:rPr lang="en-GB" dirty="0"/>
              <a:t>One randomized controlled trial (RCT) with 92 participants (92 eyes) with glaucoma </a:t>
            </a:r>
          </a:p>
          <a:p>
            <a:pPr marL="0" lvl="1" indent="0">
              <a:buNone/>
            </a:pPr>
            <a:r>
              <a:rPr lang="en-GB" b="1" dirty="0"/>
              <a:t>Interventions</a:t>
            </a:r>
          </a:p>
          <a:p>
            <a:pPr marL="457200" lvl="1" indent="-457200">
              <a:buFont typeface="+mj-lt"/>
              <a:buAutoNum type="arabicPeriod"/>
            </a:pPr>
            <a:r>
              <a:rPr lang="en-GB" dirty="0"/>
              <a:t>Head-to-head trials of cyclophotocoagulation (CPC) using different types of lasers, delivery methods, parameters, or a combination of these factors</a:t>
            </a:r>
          </a:p>
        </p:txBody>
      </p:sp>
    </p:spTree>
    <p:extLst>
      <p:ext uri="{BB962C8B-B14F-4D97-AF65-F5344CB8AC3E}">
        <p14:creationId xmlns:p14="http://schemas.microsoft.com/office/powerpoint/2010/main" val="24823258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00AAAA"/>
                </a:solidFill>
              </a:rPr>
              <a:t>03: Key results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7" y="2275200"/>
            <a:ext cx="6919005" cy="3909600"/>
          </a:xfrm>
        </p:spPr>
        <p:txBody>
          <a:bodyPr/>
          <a:lstStyle/>
          <a:p>
            <a:r>
              <a:rPr lang="en-GB" dirty="0"/>
              <a:t>“</a:t>
            </a:r>
            <a:r>
              <a:rPr lang="en-US" dirty="0"/>
              <a:t>Control of IOP, deﬁned as a decrease in IOP by 20% from baseline value, was achieved in 47% of eyes, at similar rates in the low-energy group and the high-energy groups; the small study size creates uncertainty about the signiﬁcance of the difference, if any, between energy settings”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Relative risk (RR) 1.03, 95% confidence interval (CI) 0.64 to 1.65; 92 eyes</a:t>
            </a:r>
          </a:p>
          <a:p>
            <a:r>
              <a:rPr lang="en-GB" dirty="0"/>
              <a:t>“</a:t>
            </a:r>
            <a:r>
              <a:rPr lang="en-US" dirty="0"/>
              <a:t>The difference in effect between energy settings based on mean decrease in IOP, if any exists, also was uncertain”</a:t>
            </a: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Mean difference (MD) -0.50 mmHg, 95% CI -5.79 to 4.79; 79 eyes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584753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00AAAA"/>
                </a:solidFill>
              </a:rPr>
              <a:t>03: Key results (continued)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8" y="2120456"/>
            <a:ext cx="7985806" cy="3909600"/>
          </a:xfrm>
        </p:spPr>
        <p:txBody>
          <a:bodyPr/>
          <a:lstStyle/>
          <a:p>
            <a:r>
              <a:rPr lang="en-GB" dirty="0"/>
              <a:t>“</a:t>
            </a:r>
            <a:r>
              <a:rPr lang="en-US" dirty="0"/>
              <a:t>Twenty-three percent of eyes had a decrease in vision. The size of any difference between the low-energy group and the high-energy group was uncertain”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RR 1.22, 95% CI 0.54 to 2.76, 79 eyes</a:t>
            </a:r>
          </a:p>
          <a:p>
            <a:r>
              <a:rPr lang="en-US" dirty="0"/>
              <a:t>“The difference in the mean number of glaucoma medications used after cyclophotocoagulation was similar when comparing treatment groups”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MD 0.10, 95% CI -0.43 to 0.63, 79 eyes; moderate-certainty evidence</a:t>
            </a:r>
          </a:p>
          <a:p>
            <a:r>
              <a:rPr lang="en-US" dirty="0"/>
              <a:t>“Twenty per cent of eyes were retreated; the estimated effect of energy settings on the need for retreatment was inconclusive”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RR 0.76, 95% CI 0.31 to 1.84, 79 eyes, low-certainty evidence</a:t>
            </a:r>
          </a:p>
          <a:p>
            <a:r>
              <a:rPr lang="en-US" dirty="0"/>
              <a:t>“No data for visual ﬁeld, cost effectiveness, or quality-of-life outcomes were reported by the trial investigators.”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7010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00AAAA"/>
                </a:solidFill>
              </a:rPr>
              <a:t>04: Conclusions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7" y="2275200"/>
            <a:ext cx="6919005" cy="39096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“There is insufﬁcient evidence to evaluate the relative effectiveness and safety of </a:t>
            </a:r>
            <a:r>
              <a:rPr lang="en-US" dirty="0" err="1"/>
              <a:t>cyclodestructive</a:t>
            </a:r>
            <a:r>
              <a:rPr lang="en-US" dirty="0"/>
              <a:t> procedures for the primary procedural management of non-refractory glaucoma. “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“Overall, the effect of laser treatment on IOP control was modest and the number of eyes experiencing vision loss was limited.”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“More research is needed speciﬁc to the management of non-refractory glaucoma.”</a:t>
            </a:r>
          </a:p>
        </p:txBody>
      </p:sp>
    </p:spTree>
    <p:extLst>
      <p:ext uri="{BB962C8B-B14F-4D97-AF65-F5344CB8AC3E}">
        <p14:creationId xmlns:p14="http://schemas.microsoft.com/office/powerpoint/2010/main" val="28319483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00AAAA"/>
                </a:solidFill>
              </a:rPr>
              <a:t>05: Acknowledgements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8" y="2112820"/>
            <a:ext cx="7387092" cy="39096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/>
              <a:t>Cochrane Eyes and Vision US Satellite, funded by the National Eye Institute, National Institutes of Health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/>
              <a:t>Cochrane Eyes and Vision Editorial Base, funded by the UK National Health Service Research and Development </a:t>
            </a:r>
            <a:r>
              <a:rPr lang="en-US" sz="1800" dirty="0" err="1"/>
              <a:t>Programme</a:t>
            </a:r>
            <a:endParaRPr lang="en-US" sz="1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 err="1"/>
              <a:t>Manuele</a:t>
            </a:r>
            <a:r>
              <a:rPr lang="en-US" sz="1800" dirty="0"/>
              <a:t> </a:t>
            </a:r>
            <a:r>
              <a:rPr lang="en-US" sz="1800" dirty="0" err="1"/>
              <a:t>Michelessi</a:t>
            </a:r>
            <a:r>
              <a:rPr lang="en-US" sz="1800" dirty="0"/>
              <a:t>, Amanda K Bicket, Kristina Lindsley</a:t>
            </a:r>
            <a:endParaRPr lang="sv-SE" sz="1800" b="1" dirty="0"/>
          </a:p>
          <a:p>
            <a:endParaRPr lang="sv-SE" sz="1800" b="1" dirty="0"/>
          </a:p>
          <a:p>
            <a:r>
              <a:rPr lang="sv-SE" sz="1800" b="1" dirty="0"/>
              <a:t>Review citation</a:t>
            </a:r>
          </a:p>
          <a:p>
            <a:r>
              <a:rPr lang="en-US" sz="1800" u="sng" dirty="0" err="1"/>
              <a:t>Michelessi</a:t>
            </a:r>
            <a:r>
              <a:rPr lang="en-US" sz="1800" u="sng" dirty="0"/>
              <a:t> M, Bicket AK, Lindsley K. </a:t>
            </a:r>
            <a:r>
              <a:rPr lang="en-US" sz="1800" u="sng" dirty="0" err="1"/>
              <a:t>Cyclodestructive</a:t>
            </a:r>
            <a:r>
              <a:rPr lang="en-US" sz="1800" u="sng" dirty="0"/>
              <a:t> procedures for non-refractory glaucoma. Cochrane Database of Systematic Reviews 2018, Issue 4. Art. No.: CD009313. DOI: 10.1002/14651858.CD009313.pub2.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2420" y="280431"/>
            <a:ext cx="1182813" cy="874787"/>
          </a:xfrm>
          <a:prstGeom prst="rect">
            <a:avLst/>
          </a:prstGeom>
        </p:spPr>
      </p:pic>
      <p:pic>
        <p:nvPicPr>
          <p:cNvPr id="7" name="Picture 1" descr="nei_log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74765" y="280430"/>
            <a:ext cx="1528110" cy="874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49406227"/>
      </p:ext>
    </p:extLst>
  </p:cSld>
  <p:clrMapOvr>
    <a:masterClrMapping/>
  </p:clrMapOvr>
</p:sld>
</file>

<file path=ppt/theme/theme1.xml><?xml version="1.0" encoding="utf-8"?>
<a:theme xmlns:a="http://schemas.openxmlformats.org/drawingml/2006/main" name="CEVG_Branded_PPT_Template">
  <a:themeElements>
    <a:clrScheme name="Cochrane teal">
      <a:dk1>
        <a:srgbClr val="000000"/>
      </a:dk1>
      <a:lt1>
        <a:srgbClr val="FFFFFF"/>
      </a:lt1>
      <a:dk2>
        <a:srgbClr val="002D64"/>
      </a:dk2>
      <a:lt2>
        <a:srgbClr val="00AAAA"/>
      </a:lt2>
      <a:accent1>
        <a:srgbClr val="002D64"/>
      </a:accent1>
      <a:accent2>
        <a:srgbClr val="00AAAA"/>
      </a:accent2>
      <a:accent3>
        <a:srgbClr val="696969"/>
      </a:accent3>
      <a:accent4>
        <a:srgbClr val="999999"/>
      </a:accent4>
      <a:accent5>
        <a:srgbClr val="CCCCCC"/>
      </a:accent5>
      <a:accent6>
        <a:srgbClr val="E6E6E6"/>
      </a:accent6>
      <a:hlink>
        <a:srgbClr val="002D64"/>
      </a:hlink>
      <a:folHlink>
        <a:srgbClr val="002D64"/>
      </a:folHlink>
    </a:clrScheme>
    <a:fontScheme name="Cochrane">
      <a:majorFont>
        <a:latin typeface="Source Sans Pro"/>
        <a:ea typeface=""/>
        <a:cs typeface=""/>
      </a:majorFont>
      <a:minorFont>
        <a:latin typeface="Source Sans Pro Semibol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3175"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EVG_Branded_PPT_Template" id="{2CF02060-34C0-4EB9-9B0E-5DFA36141274}" vid="{F6CDF083-06D5-45CC-AEC5-A8B4676F014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CEVG_Branded_PPT_Template</Template>
  <TotalTime>10494</TotalTime>
  <Words>581</Words>
  <Application>Microsoft Office PowerPoint</Application>
  <PresentationFormat>On-screen Show (4:3)</PresentationFormat>
  <Paragraphs>58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Source Sans Pro</vt:lpstr>
      <vt:lpstr>Source Sans Pro Semibold</vt:lpstr>
      <vt:lpstr>CEVG_Branded_PPT_Template</vt:lpstr>
      <vt:lpstr>Cyclodestructive procedures  for non-refractory glaucoma  Manuele Michelessi, Amanda K Bicket,  Kristina Lindsley  Issue 4, 2018</vt:lpstr>
      <vt:lpstr>Table of Contents</vt:lpstr>
      <vt:lpstr>01: Background</vt:lpstr>
      <vt:lpstr>02: Types of studies</vt:lpstr>
      <vt:lpstr>03: Key results</vt:lpstr>
      <vt:lpstr>03: Key results (continued)</vt:lpstr>
      <vt:lpstr>04: Conclusions</vt:lpstr>
      <vt:lpstr>05: Acknowledgements</vt:lpstr>
    </vt:vector>
  </TitlesOfParts>
  <Company>Johns Hopkins School of Public Health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 on two lines maximum</dc:title>
  <dc:creator>64bit</dc:creator>
  <cp:lastModifiedBy>Genie Han</cp:lastModifiedBy>
  <cp:revision>69</cp:revision>
  <cp:lastPrinted>2016-02-03T18:10:19Z</cp:lastPrinted>
  <dcterms:created xsi:type="dcterms:W3CDTF">2016-01-08T19:44:44Z</dcterms:created>
  <dcterms:modified xsi:type="dcterms:W3CDTF">2018-10-11T15:20:14Z</dcterms:modified>
</cp:coreProperties>
</file>