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64" r:id="rId4"/>
    <p:sldId id="265" r:id="rId5"/>
    <p:sldId id="276" r:id="rId6"/>
    <p:sldId id="277" r:id="rId7"/>
    <p:sldId id="274" r:id="rId8"/>
    <p:sldId id="27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3" autoAdjust="0"/>
    <p:restoredTop sz="99819" autoAdjust="0"/>
  </p:normalViewPr>
  <p:slideViewPr>
    <p:cSldViewPr snapToGrid="0" showGuides="1">
      <p:cViewPr varScale="1">
        <p:scale>
          <a:sx n="64" d="100"/>
          <a:sy n="64" d="100"/>
        </p:scale>
        <p:origin x="84" y="990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2928"/>
        <p:guide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05315E-2112-4077-9ABB-00B2122D5DF1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52E473-AF25-45EF-8768-FA17C1F5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9739" y="4415790"/>
            <a:ext cx="4710923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156718" y="8831580"/>
            <a:ext cx="853682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411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903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870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913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15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1217">
            <a:off x="6263551" y="5488794"/>
            <a:ext cx="838473" cy="838473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7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568012"/>
            <a:ext cx="5590948" cy="26212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800" i="1" dirty="0" err="1"/>
              <a:t>Cyclodestructive</a:t>
            </a:r>
            <a:r>
              <a:rPr lang="en-GB" sz="2800" i="1" dirty="0"/>
              <a:t> procedures </a:t>
            </a:r>
            <a:br>
              <a:rPr lang="en-GB" sz="2800" i="1" dirty="0"/>
            </a:br>
            <a:r>
              <a:rPr lang="en-GB" sz="2800" i="1" dirty="0"/>
              <a:t>for non-refractory glaucoma</a:t>
            </a:r>
            <a:br>
              <a:rPr lang="en-GB" sz="2800" i="1" dirty="0"/>
            </a:br>
            <a:br>
              <a:rPr lang="sv-SE" sz="1600" dirty="0"/>
            </a:br>
            <a:r>
              <a:rPr lang="sv-SE" sz="1600" dirty="0"/>
              <a:t>Manuele Michelessi, Amanda K Bicket, </a:t>
            </a:r>
            <a:br>
              <a:rPr lang="sv-SE" sz="1600" dirty="0"/>
            </a:br>
            <a:r>
              <a:rPr lang="sv-SE" sz="1600" dirty="0"/>
              <a:t>Kristina Lindsley</a:t>
            </a:r>
            <a:br>
              <a:rPr lang="en-US" sz="1600" dirty="0"/>
            </a:br>
            <a:br>
              <a:rPr lang="sv-SE" sz="1600" dirty="0"/>
            </a:br>
            <a:r>
              <a:rPr lang="sv-SE" sz="1600" dirty="0"/>
              <a:t>Issue 4, 2018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467388"/>
            <a:ext cx="4464000" cy="822600"/>
          </a:xfrm>
        </p:spPr>
        <p:txBody>
          <a:bodyPr/>
          <a:lstStyle/>
          <a:p>
            <a:r>
              <a:rPr lang="en-GB" dirty="0"/>
              <a:t>A presentation to:</a:t>
            </a:r>
          </a:p>
          <a:p>
            <a:r>
              <a:rPr lang="en-GB" b="0" dirty="0"/>
              <a:t>Meeting name</a:t>
            </a:r>
          </a:p>
          <a:p>
            <a:pPr lvl="1"/>
            <a:r>
              <a:rPr lang="en-GB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AAAA"/>
                </a:solidFill>
              </a:rPr>
              <a:t>Table of Contents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862854"/>
              </p:ext>
            </p:extLst>
          </p:nvPr>
        </p:nvGraphicFramePr>
        <p:xfrm>
          <a:off x="444500" y="2282825"/>
          <a:ext cx="6134021" cy="2221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6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36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2"/>
                          </a:solidFill>
                          <a:latin typeface="+mj-lt"/>
                        </a:rPr>
                        <a:t>01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Background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2"/>
                          </a:solidFill>
                          <a:latin typeface="+mj-lt"/>
                        </a:rPr>
                        <a:t>02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Types</a:t>
                      </a:r>
                      <a:r>
                        <a:rPr lang="en-GB" sz="1400" baseline="0" dirty="0">
                          <a:solidFill>
                            <a:schemeClr val="tx2"/>
                          </a:solidFill>
                        </a:rPr>
                        <a:t> of studies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2"/>
                          </a:solidFill>
                          <a:latin typeface="+mj-lt"/>
                        </a:rPr>
                        <a:t>03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Key results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2"/>
                          </a:solidFill>
                          <a:latin typeface="+mj-lt"/>
                        </a:rPr>
                        <a:t>04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Conclusions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2"/>
                          </a:solidFill>
                          <a:latin typeface="+mj-lt"/>
                        </a:rPr>
                        <a:t>05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Acknowledgements</a:t>
                      </a:r>
                      <a:endParaRPr lang="en-GB" sz="1400" baseline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2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AAAA"/>
                </a:solidFill>
              </a:rPr>
              <a:t>01: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275200"/>
            <a:ext cx="7180262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Glaucoma is a progressive disease of the optic nerve causing loss of vision.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Intraocular pressure (IOP) is the main treatable risk factor for glaucoma.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Cyclodestructive</a:t>
            </a:r>
            <a:r>
              <a:rPr lang="en-GB" dirty="0"/>
              <a:t> procedures (i.e., procedures that destroy the ciliary body epithelium) may reduce IOP.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Objective</a:t>
            </a:r>
          </a:p>
          <a:p>
            <a:pPr marL="522288" lvl="1" indent="-342900"/>
            <a:r>
              <a:rPr lang="en-US" b="1" dirty="0"/>
              <a:t>To assess the effectiveness and safety of </a:t>
            </a:r>
            <a:r>
              <a:rPr lang="en-US" b="1" dirty="0" err="1"/>
              <a:t>cyclodestructive</a:t>
            </a:r>
            <a:r>
              <a:rPr lang="en-US" b="1" dirty="0"/>
              <a:t> procedures for the management of non-refractory glaucoma (i.e., glaucoma in an eye that has not undergone incisional glaucoma surgery).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056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AAAA"/>
                </a:solidFill>
              </a:rPr>
              <a:t>02: Types of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0" lvl="1" indent="0">
              <a:buNone/>
            </a:pPr>
            <a:r>
              <a:rPr lang="en-GB" b="1" dirty="0"/>
              <a:t>Participants</a:t>
            </a:r>
          </a:p>
          <a:p>
            <a:pPr lvl="1"/>
            <a:r>
              <a:rPr lang="en-GB" dirty="0"/>
              <a:t>One randomized controlled trial (RCT) with 92 participants (92 eyes) with glaucoma </a:t>
            </a:r>
          </a:p>
          <a:p>
            <a:pPr marL="0" lvl="1" indent="0">
              <a:buNone/>
            </a:pPr>
            <a:r>
              <a:rPr lang="en-GB" b="1" dirty="0"/>
              <a:t>Interventions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GB" dirty="0"/>
              <a:t>Head-to-head trials of cyclophotocoagulation (CPC) using different types of lasers, delivery methods, parameters, or a combination of these factors</a:t>
            </a:r>
          </a:p>
        </p:txBody>
      </p:sp>
    </p:spTree>
    <p:extLst>
      <p:ext uri="{BB962C8B-B14F-4D97-AF65-F5344CB8AC3E}">
        <p14:creationId xmlns:p14="http://schemas.microsoft.com/office/powerpoint/2010/main" val="2482325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AAAA"/>
                </a:solidFill>
              </a:rPr>
              <a:t>03: Key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GB" dirty="0"/>
              <a:t>“</a:t>
            </a:r>
            <a:r>
              <a:rPr lang="en-US" dirty="0"/>
              <a:t>Control of IOP, deﬁned as a decrease in IOP by 20% from baseline value, was achieved in 47% of eyes, at similar rates in the low-energy group and the high-energy groups; the small study size creates uncertainty about the signiﬁcance of the difference, if any, between energy settings”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Relative risk (RR) 1.03, 95% confidence interval (CI) 0.64 to 1.65; 92 eyes</a:t>
            </a:r>
          </a:p>
          <a:p>
            <a:r>
              <a:rPr lang="en-GB" dirty="0"/>
              <a:t>“</a:t>
            </a:r>
            <a:r>
              <a:rPr lang="en-US" dirty="0"/>
              <a:t>The difference in effect between energy settings based on mean decrease in IOP, if any exists, also was uncertain”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Mean difference (MD) -0.50 mmHg, 95% CI -5.79 to 4.79; 79 eyes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475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AAAA"/>
                </a:solidFill>
              </a:rPr>
              <a:t>03: Key results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120456"/>
            <a:ext cx="7985806" cy="3909600"/>
          </a:xfrm>
        </p:spPr>
        <p:txBody>
          <a:bodyPr/>
          <a:lstStyle/>
          <a:p>
            <a:r>
              <a:rPr lang="en-GB" dirty="0"/>
              <a:t>“</a:t>
            </a:r>
            <a:r>
              <a:rPr lang="en-US" dirty="0"/>
              <a:t>Twenty-three percent of eyes had a decrease in vision. The size of any difference between the low-energy group and the high-energy group was uncertain”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RR 1.22, 95% CI 0.54 to 2.76, 79 eyes</a:t>
            </a:r>
          </a:p>
          <a:p>
            <a:r>
              <a:rPr lang="en-US" dirty="0"/>
              <a:t>“The difference in the mean number of glaucoma medications used after cyclophotocoagulation was similar when comparing treatment groups”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MD 0.10, 95% CI -0.43 to 0.63, 79 eyes; moderate-certainty evidence</a:t>
            </a:r>
          </a:p>
          <a:p>
            <a:r>
              <a:rPr lang="en-US" dirty="0"/>
              <a:t>“Twenty per cent of eyes were retreated; the estimated effect of energy settings on the need for retreatment was inconclusive”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RR 0.76, 95% CI 0.31 to 1.84, 79 eyes, low-certainty evidence</a:t>
            </a:r>
          </a:p>
          <a:p>
            <a:r>
              <a:rPr lang="en-US" dirty="0"/>
              <a:t>“No data for visual ﬁeld, cost effectiveness, or quality-of-life outcomes were reported by the trial investigators.”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01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AAAA"/>
                </a:solidFill>
              </a:rPr>
              <a:t>04: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“There is insufﬁcient evidence to evaluate the relative effectiveness and safety of </a:t>
            </a:r>
            <a:r>
              <a:rPr lang="en-US" dirty="0" err="1"/>
              <a:t>cyclodestructive</a:t>
            </a:r>
            <a:r>
              <a:rPr lang="en-US" dirty="0"/>
              <a:t> procedures for the primary procedural management of non-refractory glaucoma. 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“Overall, the effect of laser treatment on IOP control was modest and the number of eyes experiencing vision loss was limited.”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“More research is needed speciﬁc to the management of non-refractory glaucoma.”</a:t>
            </a:r>
          </a:p>
        </p:txBody>
      </p:sp>
    </p:spTree>
    <p:extLst>
      <p:ext uri="{BB962C8B-B14F-4D97-AF65-F5344CB8AC3E}">
        <p14:creationId xmlns:p14="http://schemas.microsoft.com/office/powerpoint/2010/main" val="2831948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AAAA"/>
                </a:solidFill>
              </a:rPr>
              <a:t>05: 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112820"/>
            <a:ext cx="7387092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Cochrane Eyes and Vision US Satellite, funded by the National Eye Institute, National Institutes of 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Cochrane Eyes and Vision Editorial Base, funded by the UK National Health Service Research and Development </a:t>
            </a:r>
            <a:r>
              <a:rPr lang="en-US" sz="1800" dirty="0" err="1"/>
              <a:t>Programme</a:t>
            </a: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err="1"/>
              <a:t>Manuele</a:t>
            </a:r>
            <a:r>
              <a:rPr lang="en-US" sz="1800" dirty="0"/>
              <a:t> </a:t>
            </a:r>
            <a:r>
              <a:rPr lang="en-US" sz="1800" dirty="0" err="1"/>
              <a:t>Michelessi</a:t>
            </a:r>
            <a:r>
              <a:rPr lang="en-US" sz="1800" dirty="0"/>
              <a:t>, Amanda K Bicket, Kristina Lindsley</a:t>
            </a:r>
            <a:endParaRPr lang="sv-SE" sz="1800" b="1" dirty="0"/>
          </a:p>
          <a:p>
            <a:endParaRPr lang="sv-SE" sz="1800" b="1" dirty="0"/>
          </a:p>
          <a:p>
            <a:r>
              <a:rPr lang="sv-SE" sz="1800" b="1" dirty="0"/>
              <a:t>Review citation</a:t>
            </a:r>
          </a:p>
          <a:p>
            <a:r>
              <a:rPr lang="en-US" sz="1800" u="sng" dirty="0" err="1"/>
              <a:t>Michelessi</a:t>
            </a:r>
            <a:r>
              <a:rPr lang="en-US" sz="1800" u="sng" dirty="0"/>
              <a:t> M, Bicket AK, Lindsley K. </a:t>
            </a:r>
            <a:r>
              <a:rPr lang="en-US" sz="1800" u="sng" dirty="0" err="1"/>
              <a:t>Cyclodestructive</a:t>
            </a:r>
            <a:r>
              <a:rPr lang="en-US" sz="1800" u="sng" dirty="0"/>
              <a:t> procedures for non-refractory glaucoma. Cochrane Database of Systematic Reviews 2018, Issue 4. Art. No.: CD009313. DOI: 10.1002/14651858.CD009313.pub2.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420" y="280431"/>
            <a:ext cx="1182813" cy="874787"/>
          </a:xfrm>
          <a:prstGeom prst="rect">
            <a:avLst/>
          </a:prstGeom>
        </p:spPr>
      </p:pic>
      <p:pic>
        <p:nvPicPr>
          <p:cNvPr id="7" name="Picture 1" descr="nei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4765" y="280430"/>
            <a:ext cx="1528110" cy="8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406227"/>
      </p:ext>
    </p:extLst>
  </p:cSld>
  <p:clrMapOvr>
    <a:masterClrMapping/>
  </p:clrMapOvr>
</p:sld>
</file>

<file path=ppt/theme/theme1.xml><?xml version="1.0" encoding="utf-8"?>
<a:theme xmlns:a="http://schemas.openxmlformats.org/drawingml/2006/main" name="CEVG_Branded_PPT_Template">
  <a:themeElements>
    <a:clrScheme name="Cochrane teal">
      <a:dk1>
        <a:srgbClr val="000000"/>
      </a:dk1>
      <a:lt1>
        <a:srgbClr val="FFFFFF"/>
      </a:lt1>
      <a:dk2>
        <a:srgbClr val="002D64"/>
      </a:dk2>
      <a:lt2>
        <a:srgbClr val="00AAAA"/>
      </a:lt2>
      <a:accent1>
        <a:srgbClr val="002D64"/>
      </a:accent1>
      <a:accent2>
        <a:srgbClr val="00AAAA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EVG_Branded_PPT_Template" id="{2CF02060-34C0-4EB9-9B0E-5DFA36141274}" vid="{F6CDF083-06D5-45CC-AEC5-A8B4676F01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CEVG_Branded_PPT_Template</Template>
  <TotalTime>10494</TotalTime>
  <Words>581</Words>
  <Application>Microsoft Office PowerPoint</Application>
  <PresentationFormat>On-screen Show (4:3)</PresentationFormat>
  <Paragraphs>58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Source Sans Pro</vt:lpstr>
      <vt:lpstr>Source Sans Pro Semibold</vt:lpstr>
      <vt:lpstr>CEVG_Branded_PPT_Template</vt:lpstr>
      <vt:lpstr>Cyclodestructive procedures  for non-refractory glaucoma  Manuele Michelessi, Amanda K Bicket,  Kristina Lindsley  Issue 4, 2018</vt:lpstr>
      <vt:lpstr>Table of Contents</vt:lpstr>
      <vt:lpstr>01: Background</vt:lpstr>
      <vt:lpstr>02: Types of studies</vt:lpstr>
      <vt:lpstr>03: Key results</vt:lpstr>
      <vt:lpstr>03: Key results (continued)</vt:lpstr>
      <vt:lpstr>04: Conclusions</vt:lpstr>
      <vt:lpstr>05: Acknowledgements</vt:lpstr>
    </vt:vector>
  </TitlesOfParts>
  <Company>Johns Hopkins School of Public Health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creator>64bit</dc:creator>
  <cp:lastModifiedBy>Genie Han</cp:lastModifiedBy>
  <cp:revision>69</cp:revision>
  <cp:lastPrinted>2016-02-03T18:10:19Z</cp:lastPrinted>
  <dcterms:created xsi:type="dcterms:W3CDTF">2016-01-08T19:44:44Z</dcterms:created>
  <dcterms:modified xsi:type="dcterms:W3CDTF">2018-10-11T15:20:14Z</dcterms:modified>
</cp:coreProperties>
</file>