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3" r:id="rId3"/>
    <p:sldId id="264" r:id="rId4"/>
    <p:sldId id="26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74" r:id="rId14"/>
    <p:sldId id="275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4" autoAdjust="0"/>
    <p:restoredTop sz="99819" autoAdjust="0"/>
  </p:normalViewPr>
  <p:slideViewPr>
    <p:cSldViewPr snapToGrid="0" showGuides="1">
      <p:cViewPr varScale="1">
        <p:scale>
          <a:sx n="86" d="100"/>
          <a:sy n="86" d="100"/>
        </p:scale>
        <p:origin x="102" y="9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928"/>
        <p:guide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05315E-2112-4077-9ABB-00B2122D5DF1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2E473-AF25-45EF-8768-FA17C1F5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9739" y="4415790"/>
            <a:ext cx="4710923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56718" y="8831580"/>
            <a:ext cx="853682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41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903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870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4584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913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15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7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33049"/>
            <a:ext cx="5590948" cy="26212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800" i="1" dirty="0" err="1" smtClean="0"/>
              <a:t>Aflibercept</a:t>
            </a:r>
            <a:r>
              <a:rPr lang="en-GB" sz="2800" i="1" dirty="0" smtClean="0"/>
              <a:t> for </a:t>
            </a:r>
            <a:r>
              <a:rPr lang="en-GB" sz="2800" i="1" dirty="0" err="1" smtClean="0"/>
              <a:t>neovascular</a:t>
            </a:r>
            <a:r>
              <a:rPr lang="en-GB" sz="2800" i="1" dirty="0" smtClean="0"/>
              <a:t> age-related macular degeneration</a:t>
            </a:r>
            <a:br>
              <a:rPr lang="en-GB" sz="2800" i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sv-SE" sz="1600" dirty="0" smtClean="0"/>
              <a:t>Salman Sarwar, Elizabeth Clearfield, Mohamed Soliman, Mohammed Sadiq, Andrew Baldwin, Mostafa Hanout, Aniruddha Agarwal, Yasir Sepah, Diana Do, Quan Nguyen</a:t>
            </a:r>
            <a:br>
              <a:rPr lang="sv-SE" sz="1600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Issue 2, 2016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207896"/>
            <a:ext cx="4464000" cy="822600"/>
          </a:xfrm>
        </p:spPr>
        <p:txBody>
          <a:bodyPr/>
          <a:lstStyle/>
          <a:p>
            <a:r>
              <a:rPr lang="en-GB" dirty="0" smtClean="0"/>
              <a:t>A presentation to:</a:t>
            </a:r>
          </a:p>
          <a:p>
            <a:r>
              <a:rPr lang="en-GB" b="0" dirty="0" smtClean="0"/>
              <a:t>Meeting name</a:t>
            </a:r>
          </a:p>
          <a:p>
            <a:pPr lvl="1"/>
            <a:r>
              <a:rPr lang="en-GB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89" y="1496019"/>
            <a:ext cx="6120000" cy="632838"/>
          </a:xfrm>
        </p:spPr>
        <p:txBody>
          <a:bodyPr/>
          <a:lstStyle/>
          <a:p>
            <a:r>
              <a:rPr lang="en-US" dirty="0" smtClean="0"/>
              <a:t>04: </a:t>
            </a:r>
            <a:r>
              <a:rPr lang="en-US" dirty="0" smtClean="0"/>
              <a:t>Tables</a:t>
            </a:r>
            <a:br>
              <a:rPr lang="en-US" dirty="0" smtClean="0"/>
            </a:br>
            <a:r>
              <a:rPr lang="en-US" sz="2400" dirty="0" smtClean="0"/>
              <a:t>Gain of </a:t>
            </a:r>
            <a:r>
              <a:rPr lang="en-US" sz="2400" u="sng" dirty="0" smtClean="0"/>
              <a:t>&gt;</a:t>
            </a:r>
            <a:r>
              <a:rPr lang="en-US" sz="2400" dirty="0" smtClean="0"/>
              <a:t> 15 letters of BCVA at 1 year</a:t>
            </a:r>
            <a:endParaRPr lang="en-US" dirty="0"/>
          </a:p>
        </p:txBody>
      </p:sp>
      <p:pic>
        <p:nvPicPr>
          <p:cNvPr id="3074" name="Picture 2" descr="Fig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48" y="2613528"/>
            <a:ext cx="743902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1621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238" y="1897463"/>
            <a:ext cx="7667199" cy="632838"/>
          </a:xfrm>
        </p:spPr>
        <p:txBody>
          <a:bodyPr/>
          <a:lstStyle/>
          <a:p>
            <a:r>
              <a:rPr lang="en-US" dirty="0" smtClean="0"/>
              <a:t>04: </a:t>
            </a:r>
            <a:r>
              <a:rPr lang="en-US" dirty="0" smtClean="0"/>
              <a:t>Tables</a:t>
            </a:r>
            <a:br>
              <a:rPr lang="en-US" dirty="0" smtClean="0"/>
            </a:br>
            <a:r>
              <a:rPr lang="en-US" sz="2400" dirty="0" smtClean="0"/>
              <a:t>Absence of fluid on optical coherence tomography at 1 year </a:t>
            </a:r>
            <a:endParaRPr lang="en-US" dirty="0"/>
          </a:p>
        </p:txBody>
      </p:sp>
      <p:pic>
        <p:nvPicPr>
          <p:cNvPr id="4098" name="Picture 2" descr="Fig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38" y="2780796"/>
            <a:ext cx="743902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189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412" y="1908615"/>
            <a:ext cx="7904549" cy="632838"/>
          </a:xfrm>
        </p:spPr>
        <p:txBody>
          <a:bodyPr/>
          <a:lstStyle/>
          <a:p>
            <a:r>
              <a:rPr lang="en-US" dirty="0" smtClean="0"/>
              <a:t>04: </a:t>
            </a:r>
            <a:r>
              <a:rPr lang="en-US" dirty="0" smtClean="0"/>
              <a:t>Tables</a:t>
            </a:r>
            <a:br>
              <a:rPr lang="en-US" dirty="0" smtClean="0"/>
            </a:br>
            <a:r>
              <a:rPr lang="en-US" sz="2400" dirty="0" smtClean="0"/>
              <a:t>Mean change in vision-related quality-of-life scores at 1 year</a:t>
            </a:r>
            <a:endParaRPr lang="en-US" dirty="0"/>
          </a:p>
        </p:txBody>
      </p:sp>
      <p:pic>
        <p:nvPicPr>
          <p:cNvPr id="5122" name="Picture 2" descr="Fig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87" y="2700879"/>
            <a:ext cx="80772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588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05: Conclusions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US" dirty="0"/>
              <a:t>Results of this review document the comparative effectiveness of </a:t>
            </a:r>
            <a:r>
              <a:rPr lang="en-US" dirty="0" err="1"/>
              <a:t>aflibercept</a:t>
            </a:r>
            <a:r>
              <a:rPr lang="en-US" dirty="0"/>
              <a:t> versus </a:t>
            </a:r>
            <a:r>
              <a:rPr lang="en-US" dirty="0" err="1"/>
              <a:t>ranibizumab</a:t>
            </a:r>
            <a:r>
              <a:rPr lang="en-US" dirty="0"/>
              <a:t> for visual acuity and morphological outcomes in eyes with </a:t>
            </a:r>
            <a:r>
              <a:rPr lang="en-US" dirty="0" err="1"/>
              <a:t>neovascular</a:t>
            </a:r>
            <a:r>
              <a:rPr lang="en-US" dirty="0"/>
              <a:t> AMD</a:t>
            </a:r>
            <a:r>
              <a:rPr lang="en-US" dirty="0" smtClean="0"/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9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AAAA"/>
                </a:solidFill>
              </a:rPr>
              <a:t>06: </a:t>
            </a:r>
            <a:r>
              <a:rPr lang="en-GB" dirty="0">
                <a:solidFill>
                  <a:srgbClr val="00AAAA"/>
                </a:solidFill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112820"/>
            <a:ext cx="738709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Cochrane Eyes and Vision US Satellite, funded by the National Eye Institute, National Institutes of </a:t>
            </a:r>
            <a:r>
              <a:rPr lang="en-US" sz="1800" dirty="0" smtClean="0"/>
              <a:t>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Cochrane Eyes and Vision Editorial Base</a:t>
            </a:r>
            <a:r>
              <a:rPr lang="en-US" sz="1800" dirty="0"/>
              <a:t>, funded by </a:t>
            </a:r>
            <a:r>
              <a:rPr lang="en-US" sz="1800" dirty="0" smtClean="0"/>
              <a:t>the UK National </a:t>
            </a:r>
            <a:r>
              <a:rPr lang="en-US" sz="1800" dirty="0"/>
              <a:t>Health Service </a:t>
            </a:r>
            <a:r>
              <a:rPr lang="en-US" sz="1800" dirty="0" smtClean="0"/>
              <a:t>Research </a:t>
            </a:r>
            <a:r>
              <a:rPr lang="en-US" sz="1800" dirty="0"/>
              <a:t>and </a:t>
            </a:r>
            <a:r>
              <a:rPr lang="en-US" sz="1800" dirty="0" smtClean="0"/>
              <a:t>Development </a:t>
            </a:r>
            <a:r>
              <a:rPr lang="en-US" sz="1800" dirty="0" err="1" smtClean="0"/>
              <a:t>Programme</a:t>
            </a: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Salman Sarwar, Elizabeth Clearfield, Mohamed Soliman, Mohammed Sadiq, Andrew Baldwin, Mostafa Hanout, Aniruddha Agarwal, Yasir Sepah, Diana Do, Quan Nguyen</a:t>
            </a:r>
            <a:endParaRPr lang="en-US" sz="1800" dirty="0" smtClean="0"/>
          </a:p>
          <a:p>
            <a:r>
              <a:rPr lang="sv-SE" sz="1800" b="1" dirty="0" smtClean="0"/>
              <a:t>Review citation</a:t>
            </a:r>
          </a:p>
          <a:p>
            <a:r>
              <a:rPr lang="en-US" sz="1800" u="sng" dirty="0" err="1"/>
              <a:t>Sarwar</a:t>
            </a:r>
            <a:r>
              <a:rPr lang="en-US" sz="1800" u="sng" dirty="0"/>
              <a:t> S, Clearfield E, </a:t>
            </a:r>
            <a:r>
              <a:rPr lang="en-US" sz="1800" u="sng" dirty="0" err="1"/>
              <a:t>Soliman</a:t>
            </a:r>
            <a:r>
              <a:rPr lang="en-US" sz="1800" u="sng" dirty="0"/>
              <a:t> MK, </a:t>
            </a:r>
            <a:r>
              <a:rPr lang="en-US" sz="1800" u="sng" dirty="0" err="1"/>
              <a:t>Sadiq</a:t>
            </a:r>
            <a:r>
              <a:rPr lang="en-US" sz="1800" u="sng" dirty="0"/>
              <a:t> MA, Baldwin AJ, </a:t>
            </a:r>
            <a:r>
              <a:rPr lang="en-US" sz="1800" u="sng" dirty="0" err="1"/>
              <a:t>Hanout</a:t>
            </a:r>
            <a:r>
              <a:rPr lang="en-US" sz="1800" u="sng" dirty="0"/>
              <a:t> M, Agarwal A, </a:t>
            </a:r>
            <a:r>
              <a:rPr lang="en-US" sz="1800" u="sng" dirty="0" err="1"/>
              <a:t>Sepah</a:t>
            </a:r>
            <a:r>
              <a:rPr lang="en-US" sz="1800" u="sng" dirty="0"/>
              <a:t> YJ, Do DV, Nguyen QD. </a:t>
            </a:r>
            <a:r>
              <a:rPr lang="en-US" sz="1800" u="sng" dirty="0" err="1"/>
              <a:t>Aflibercept</a:t>
            </a:r>
            <a:r>
              <a:rPr lang="en-US" sz="1800" u="sng" dirty="0"/>
              <a:t> for </a:t>
            </a:r>
            <a:r>
              <a:rPr lang="en-US" sz="1800" u="sng" dirty="0" err="1"/>
              <a:t>neovascular</a:t>
            </a:r>
            <a:r>
              <a:rPr lang="en-US" sz="1800" u="sng" dirty="0"/>
              <a:t> age-related macular degeneration. Cochrane Database of Systematic Reviews 2016, Issue 2. Art. No.: CD011346. DOI: 10.1002/14651858.CD011346.pub2</a:t>
            </a:r>
            <a:endParaRPr lang="sv-SE" sz="1800" b="1" u="sng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20" y="280431"/>
            <a:ext cx="1182813" cy="874787"/>
          </a:xfrm>
          <a:prstGeom prst="rect">
            <a:avLst/>
          </a:prstGeom>
        </p:spPr>
      </p:pic>
      <p:pic>
        <p:nvPicPr>
          <p:cNvPr id="7" name="Picture 1" descr="nei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4765" y="280430"/>
            <a:ext cx="1528110" cy="8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4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Table of Contents</a:t>
            </a:r>
            <a:endParaRPr lang="en-GB" dirty="0">
              <a:solidFill>
                <a:srgbClr val="00AAAA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891007"/>
              </p:ext>
            </p:extLst>
          </p:nvPr>
        </p:nvGraphicFramePr>
        <p:xfrm>
          <a:off x="444500" y="2282825"/>
          <a:ext cx="6134021" cy="2666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400"/>
                <a:gridCol w="5856621"/>
              </a:tblGrid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01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Background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02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Types</a:t>
                      </a:r>
                      <a:r>
                        <a:rPr lang="en-GB" sz="1400" baseline="0" dirty="0" smtClean="0">
                          <a:solidFill>
                            <a:schemeClr val="tx2"/>
                          </a:solidFill>
                        </a:rPr>
                        <a:t> of studies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03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Key results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04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Tables (Risk of Bias/Forest Plots)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05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Conclusions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06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Acknowledgements</a:t>
                      </a:r>
                      <a:endParaRPr lang="en-GB" sz="14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01: Background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275200"/>
            <a:ext cx="6838886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Neovascular</a:t>
            </a:r>
            <a:r>
              <a:rPr lang="en-GB" dirty="0" smtClean="0"/>
              <a:t> age-related macular degeneration is caused by an overgrowth of new blood vessels in the </a:t>
            </a:r>
            <a:r>
              <a:rPr lang="en-GB" dirty="0" err="1" smtClean="0"/>
              <a:t>choloroid</a:t>
            </a:r>
            <a:r>
              <a:rPr lang="en-GB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Anti-vascular endothelial growth factor (Anti-VEGF) drugs block the signal protein which causes this overgrowth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Ranibizumab</a:t>
            </a:r>
            <a:r>
              <a:rPr lang="en-GB" dirty="0" smtClean="0"/>
              <a:t>, bevacizumab, and </a:t>
            </a:r>
            <a:r>
              <a:rPr lang="en-GB" dirty="0" err="1" smtClean="0"/>
              <a:t>aflibercept</a:t>
            </a:r>
            <a:r>
              <a:rPr lang="en-GB" dirty="0" smtClean="0"/>
              <a:t> are commonly used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Objective</a:t>
            </a:r>
          </a:p>
          <a:p>
            <a:pPr marL="522288" lvl="1" indent="-342900"/>
            <a:r>
              <a:rPr lang="en-GB" b="1" dirty="0" smtClean="0"/>
              <a:t>To assess and compare the effectiveness and safety of intravitreal injections of </a:t>
            </a:r>
            <a:r>
              <a:rPr lang="en-GB" b="1" dirty="0" err="1" smtClean="0"/>
              <a:t>aflibercept</a:t>
            </a:r>
            <a:r>
              <a:rPr lang="en-GB" b="1" dirty="0" smtClean="0"/>
              <a:t> versus </a:t>
            </a:r>
            <a:r>
              <a:rPr lang="en-GB" b="1" dirty="0" err="1" smtClean="0"/>
              <a:t>ranibizumab</a:t>
            </a:r>
            <a:r>
              <a:rPr lang="en-GB" b="1" dirty="0" smtClean="0"/>
              <a:t>, bevacizumab, or sham for patients with </a:t>
            </a:r>
            <a:r>
              <a:rPr lang="en-GB" b="1" dirty="0" err="1" smtClean="0"/>
              <a:t>neovascular</a:t>
            </a:r>
            <a:r>
              <a:rPr lang="en-GB" b="1" dirty="0" smtClean="0"/>
              <a:t> AMD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850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02: Types of studies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0" lvl="1" indent="0">
              <a:buNone/>
            </a:pPr>
            <a:r>
              <a:rPr lang="en-GB" b="1" dirty="0" smtClean="0"/>
              <a:t>Participants</a:t>
            </a:r>
          </a:p>
          <a:p>
            <a:pPr marL="0" lvl="1" indent="0">
              <a:buNone/>
            </a:pPr>
            <a:r>
              <a:rPr lang="en-GB" dirty="0" smtClean="0"/>
              <a:t>Two randomized controlled trials; 2457 eyes of 2457 participants</a:t>
            </a:r>
            <a:endParaRPr lang="en-GB" dirty="0" smtClean="0"/>
          </a:p>
          <a:p>
            <a:pPr marL="0" lvl="1" indent="0">
              <a:buNone/>
            </a:pPr>
            <a:r>
              <a:rPr lang="en-GB" b="1" dirty="0" smtClean="0"/>
              <a:t>Interventions</a:t>
            </a:r>
          </a:p>
          <a:p>
            <a:pPr marL="0" lvl="1" indent="0">
              <a:buNone/>
            </a:pPr>
            <a:r>
              <a:rPr lang="en-GB" dirty="0" err="1" smtClean="0"/>
              <a:t>Aflibercept</a:t>
            </a:r>
            <a:r>
              <a:rPr lang="en-GB" dirty="0" smtClean="0"/>
              <a:t> </a:t>
            </a:r>
          </a:p>
          <a:p>
            <a:pPr marL="0" lvl="1" indent="0">
              <a:buNone/>
            </a:pPr>
            <a:r>
              <a:rPr lang="en-GB" dirty="0"/>
              <a:t>	</a:t>
            </a:r>
            <a:r>
              <a:rPr lang="en-GB" dirty="0" smtClean="0"/>
              <a:t>VERSUS</a:t>
            </a:r>
          </a:p>
          <a:p>
            <a:pPr marL="0" lvl="1" indent="0">
              <a:buNone/>
            </a:pPr>
            <a:r>
              <a:rPr lang="en-GB" dirty="0" err="1" smtClean="0"/>
              <a:t>Ranibizumab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823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US" dirty="0"/>
              <a:t>Visual acuity outcomes were similar between </a:t>
            </a:r>
            <a:r>
              <a:rPr lang="en-US" dirty="0" err="1"/>
              <a:t>aflibercept</a:t>
            </a:r>
            <a:r>
              <a:rPr lang="en-US" dirty="0"/>
              <a:t> and </a:t>
            </a:r>
            <a:r>
              <a:rPr lang="en-US" dirty="0" err="1"/>
              <a:t>ranibizumab</a:t>
            </a:r>
            <a:r>
              <a:rPr lang="en-US" dirty="0"/>
              <a:t> </a:t>
            </a:r>
            <a:r>
              <a:rPr lang="en-US" dirty="0" smtClean="0"/>
              <a:t>groups </a:t>
            </a:r>
            <a:r>
              <a:rPr lang="en-US" dirty="0"/>
              <a:t>at one </a:t>
            </a:r>
            <a:r>
              <a:rPr lang="en-US" dirty="0" smtClean="0"/>
              <a:t>year.”</a:t>
            </a:r>
          </a:p>
          <a:p>
            <a:endParaRPr lang="en-US" dirty="0" smtClean="0"/>
          </a:p>
          <a:p>
            <a:r>
              <a:rPr lang="en-GB" dirty="0" smtClean="0"/>
              <a:t>“</a:t>
            </a:r>
            <a:r>
              <a:rPr lang="en-US" dirty="0"/>
              <a:t>The proportion of participants who gained 15 or more letters of BCVA by one year of follow-up was approximately 32% for both </a:t>
            </a:r>
            <a:r>
              <a:rPr lang="en-US" dirty="0" err="1"/>
              <a:t>aflibercept</a:t>
            </a:r>
            <a:r>
              <a:rPr lang="en-US" dirty="0"/>
              <a:t> and </a:t>
            </a:r>
            <a:r>
              <a:rPr lang="en-US" dirty="0" err="1" smtClean="0"/>
              <a:t>ranibizumab</a:t>
            </a:r>
            <a:r>
              <a:rPr lang="en-US" dirty="0" smtClean="0"/>
              <a:t>.”</a:t>
            </a:r>
          </a:p>
          <a:p>
            <a:r>
              <a:rPr lang="en-US" dirty="0"/>
              <a:t>	</a:t>
            </a:r>
            <a:r>
              <a:rPr lang="en-US" dirty="0" smtClean="0"/>
              <a:t>RR 0.97, 95% CI 0.85 to 1.11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4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 (continued)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7985806" cy="3909600"/>
          </a:xfrm>
        </p:spPr>
        <p:txBody>
          <a:bodyPr/>
          <a:lstStyle/>
          <a:p>
            <a:r>
              <a:rPr lang="en-US" dirty="0" smtClean="0"/>
              <a:t>“At </a:t>
            </a:r>
            <a:r>
              <a:rPr lang="en-US" dirty="0"/>
              <a:t>one year, the proportion of eyes that achieved dry retina was similar between </a:t>
            </a:r>
            <a:r>
              <a:rPr lang="en-US" dirty="0" err="1"/>
              <a:t>aflibercept</a:t>
            </a:r>
            <a:r>
              <a:rPr lang="en-US" dirty="0"/>
              <a:t> and </a:t>
            </a:r>
            <a:r>
              <a:rPr lang="en-US" dirty="0" err="1"/>
              <a:t>ranibizumab</a:t>
            </a:r>
            <a:r>
              <a:rPr lang="en-US" dirty="0"/>
              <a:t> </a:t>
            </a:r>
            <a:r>
              <a:rPr lang="en-US" dirty="0" smtClean="0"/>
              <a:t>groups”</a:t>
            </a:r>
          </a:p>
          <a:p>
            <a:r>
              <a:rPr lang="en-US" dirty="0"/>
              <a:t>	</a:t>
            </a:r>
            <a:r>
              <a:rPr lang="en-US" dirty="0" smtClean="0"/>
              <a:t>RR 1.06, 95% CI 0.98 to 1.14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0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 (continued)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4685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04: Tables</a:t>
            </a:r>
            <a:endParaRPr lang="en-US" dirty="0"/>
          </a:p>
        </p:txBody>
      </p:sp>
      <p:pic>
        <p:nvPicPr>
          <p:cNvPr id="1026" name="Picture 2" descr="Fig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448" y="1950438"/>
            <a:ext cx="3256698" cy="477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504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435" y="1507170"/>
            <a:ext cx="7399570" cy="632838"/>
          </a:xfrm>
        </p:spPr>
        <p:txBody>
          <a:bodyPr/>
          <a:lstStyle/>
          <a:p>
            <a:r>
              <a:rPr lang="en-US" dirty="0" smtClean="0"/>
              <a:t>04: </a:t>
            </a:r>
            <a:r>
              <a:rPr lang="en-US" dirty="0" smtClean="0"/>
              <a:t>Tables</a:t>
            </a:r>
            <a:br>
              <a:rPr lang="en-US" dirty="0" smtClean="0"/>
            </a:br>
            <a:r>
              <a:rPr lang="en-US" sz="2400" dirty="0" smtClean="0"/>
              <a:t>Mean change in BCVA in ETDRS letters at 1 year </a:t>
            </a:r>
            <a:endParaRPr lang="en-US" dirty="0"/>
          </a:p>
        </p:txBody>
      </p:sp>
      <p:pic>
        <p:nvPicPr>
          <p:cNvPr id="2050" name="Picture 2" descr="Fig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70" y="2656274"/>
            <a:ext cx="80772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688596"/>
      </p:ext>
    </p:extLst>
  </p:cSld>
  <p:clrMapOvr>
    <a:masterClrMapping/>
  </p:clrMapOvr>
</p:sld>
</file>

<file path=ppt/theme/theme1.xml><?xml version="1.0" encoding="utf-8"?>
<a:theme xmlns:a="http://schemas.openxmlformats.org/drawingml/2006/main" name="CEVG_Branded_PPT_Template">
  <a:themeElements>
    <a:clrScheme name="Cochrane teal">
      <a:dk1>
        <a:srgbClr val="000000"/>
      </a:dk1>
      <a:lt1>
        <a:srgbClr val="FFFFFF"/>
      </a:lt1>
      <a:dk2>
        <a:srgbClr val="002D64"/>
      </a:dk2>
      <a:lt2>
        <a:srgbClr val="00AAAA"/>
      </a:lt2>
      <a:accent1>
        <a:srgbClr val="002D64"/>
      </a:accent1>
      <a:accent2>
        <a:srgbClr val="00AAAA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EVG_Branded_PPT_Template" id="{2CF02060-34C0-4EB9-9B0E-5DFA36141274}" vid="{F6CDF083-06D5-45CC-AEC5-A8B4676F01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CEVG_Branded_PPT_Template</Template>
  <TotalTime>263</TotalTime>
  <Words>385</Words>
  <Application>Microsoft Office PowerPoint</Application>
  <PresentationFormat>On-screen Show (4:3)</PresentationFormat>
  <Paragraphs>61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Source Sans Pro</vt:lpstr>
      <vt:lpstr>Source Sans Pro Semibold</vt:lpstr>
      <vt:lpstr>CEVG_Branded_PPT_Template</vt:lpstr>
      <vt:lpstr>Aflibercept for neovascular age-related macular degeneration  Salman Sarwar, Elizabeth Clearfield, Mohamed Soliman, Mohammed Sadiq, Andrew Baldwin, Mostafa Hanout, Aniruddha Agarwal, Yasir Sepah, Diana Do, Quan Nguyen  Issue 2, 2016</vt:lpstr>
      <vt:lpstr>Table of Contents</vt:lpstr>
      <vt:lpstr>01: Background</vt:lpstr>
      <vt:lpstr>02: Types of studies</vt:lpstr>
      <vt:lpstr>03: Key results</vt:lpstr>
      <vt:lpstr>03: Key results (continued)</vt:lpstr>
      <vt:lpstr>03: Key results (continued)</vt:lpstr>
      <vt:lpstr>04: Tables</vt:lpstr>
      <vt:lpstr>04: Tables Mean change in BCVA in ETDRS letters at 1 year </vt:lpstr>
      <vt:lpstr>04: Tables Gain of &gt; 15 letters of BCVA at 1 year</vt:lpstr>
      <vt:lpstr>04: Tables Absence of fluid on optical coherence tomography at 1 year </vt:lpstr>
      <vt:lpstr>04: Tables Mean change in vision-related quality-of-life scores at 1 year</vt:lpstr>
      <vt:lpstr>05: Conclusions</vt:lpstr>
      <vt:lpstr>06: Acknowledgements</vt:lpstr>
    </vt:vector>
  </TitlesOfParts>
  <Company>Johns Hopkins School of Public Health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64bit</dc:creator>
  <cp:lastModifiedBy>Money, Sarah</cp:lastModifiedBy>
  <cp:revision>29</cp:revision>
  <cp:lastPrinted>2016-02-03T18:10:19Z</cp:lastPrinted>
  <dcterms:created xsi:type="dcterms:W3CDTF">2016-01-08T19:44:44Z</dcterms:created>
  <dcterms:modified xsi:type="dcterms:W3CDTF">2017-06-06T16:27:42Z</dcterms:modified>
</cp:coreProperties>
</file>