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3" r:id="rId3"/>
    <p:sldId id="264" r:id="rId4"/>
    <p:sldId id="26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74" r:id="rId14"/>
    <p:sldId id="275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70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45845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33049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i="1" dirty="0" err="1" smtClean="0"/>
              <a:t>Aflibercept</a:t>
            </a:r>
            <a:r>
              <a:rPr lang="en-GB" sz="2800" i="1" dirty="0" smtClean="0"/>
              <a:t> for </a:t>
            </a:r>
            <a:r>
              <a:rPr lang="en-GB" sz="2800" i="1" dirty="0" err="1" smtClean="0"/>
              <a:t>neovascular</a:t>
            </a:r>
            <a:r>
              <a:rPr lang="en-GB" sz="2800" i="1" dirty="0" smtClean="0"/>
              <a:t> age-related macular degeneration</a:t>
            </a:r>
            <a:br>
              <a:rPr lang="en-GB" sz="2800" i="1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sv-SE" sz="1600" dirty="0" smtClean="0"/>
              <a:t>Salman Sarwar, Elizabeth Clearfield, Mohamed Soliman, Mohammed Sadiq, Andrew Baldwin, Mostafa Hanout, Aniruddha Agarwal, Yasir Sepah, Diana Do, Quan Nguyen</a:t>
            </a:r>
            <a:br>
              <a:rPr lang="sv-SE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2, 2016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207896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889" y="1496019"/>
            <a:ext cx="6120000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400" dirty="0" smtClean="0"/>
              <a:t>Gain of </a:t>
            </a:r>
            <a:r>
              <a:rPr lang="en-US" sz="2400" u="sng" dirty="0" smtClean="0"/>
              <a:t>&gt;</a:t>
            </a:r>
            <a:r>
              <a:rPr lang="en-US" sz="2400" dirty="0" smtClean="0"/>
              <a:t> 15 letters of BCVA at 1 year</a:t>
            </a:r>
            <a:endParaRPr lang="en-US" dirty="0"/>
          </a:p>
        </p:txBody>
      </p:sp>
      <p:pic>
        <p:nvPicPr>
          <p:cNvPr id="3074" name="Picture 2" descr="Fig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48" y="2613528"/>
            <a:ext cx="7439025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621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238" y="1897463"/>
            <a:ext cx="7667199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400" dirty="0" smtClean="0"/>
              <a:t>Absence of fluid on optical coherence tomography at 1 year </a:t>
            </a:r>
            <a:endParaRPr lang="en-US" dirty="0"/>
          </a:p>
        </p:txBody>
      </p:sp>
      <p:pic>
        <p:nvPicPr>
          <p:cNvPr id="4098" name="Picture 2" descr="Fig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38" y="2780796"/>
            <a:ext cx="7439025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7189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412" y="1908615"/>
            <a:ext cx="7904549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400" dirty="0" smtClean="0"/>
              <a:t>Mean change in vision-related quality-of-life scores at 1 year</a:t>
            </a:r>
            <a:endParaRPr lang="en-US" dirty="0"/>
          </a:p>
        </p:txBody>
      </p:sp>
      <p:pic>
        <p:nvPicPr>
          <p:cNvPr id="5122" name="Picture 2" descr="Fig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87" y="2700879"/>
            <a:ext cx="8077200" cy="137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5588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Results of this review document the comparative effectiveness of </a:t>
            </a:r>
            <a:r>
              <a:rPr lang="en-US" dirty="0" err="1"/>
              <a:t>aflibercept</a:t>
            </a:r>
            <a:r>
              <a:rPr lang="en-US" dirty="0"/>
              <a:t> versus </a:t>
            </a:r>
            <a:r>
              <a:rPr lang="en-US" dirty="0" err="1"/>
              <a:t>ranibizumab</a:t>
            </a:r>
            <a:r>
              <a:rPr lang="en-US" dirty="0"/>
              <a:t> for visual acuity and morphological outcomes in eyes with </a:t>
            </a:r>
            <a:r>
              <a:rPr lang="en-US" dirty="0" err="1"/>
              <a:t>neovascular</a:t>
            </a:r>
            <a:r>
              <a:rPr lang="en-US" dirty="0"/>
              <a:t> AMD</a:t>
            </a:r>
            <a:r>
              <a:rPr lang="en-US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Cochrane Eyes and Vision US Satellite, funded by the National Eye Institute, National Institutes of </a:t>
            </a:r>
            <a:r>
              <a:rPr lang="en-US" sz="1800" dirty="0" smtClean="0"/>
              <a:t>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Editorial Base</a:t>
            </a:r>
            <a:r>
              <a:rPr lang="en-US" sz="1800" dirty="0"/>
              <a:t>, funded by </a:t>
            </a:r>
            <a:r>
              <a:rPr lang="en-US" sz="1800" dirty="0" smtClean="0"/>
              <a:t>the UK National </a:t>
            </a:r>
            <a:r>
              <a:rPr lang="en-US" sz="1800" dirty="0"/>
              <a:t>Health Service </a:t>
            </a:r>
            <a:r>
              <a:rPr lang="en-US" sz="1800" dirty="0" smtClean="0"/>
              <a:t>Research </a:t>
            </a:r>
            <a:r>
              <a:rPr lang="en-US" sz="1800" dirty="0"/>
              <a:t>and </a:t>
            </a:r>
            <a:r>
              <a:rPr lang="en-US" sz="1800" dirty="0" smtClean="0"/>
              <a:t>Development </a:t>
            </a:r>
            <a:r>
              <a:rPr lang="en-US" sz="1800" dirty="0" err="1" smtClean="0"/>
              <a:t>Programme</a:t>
            </a: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Salman Sarwar, Elizabeth Clearfield, Mohamed Soliman, Mohammed Sadiq, Andrew Baldwin, Mostafa Hanout, Aniruddha Agarwal, Yasir Sepah, Diana Do, Quan Nguyen</a:t>
            </a:r>
            <a:endParaRPr lang="en-US" sz="1800" dirty="0" smtClean="0"/>
          </a:p>
          <a:p>
            <a:r>
              <a:rPr lang="sv-SE" sz="1800" b="1" dirty="0" smtClean="0"/>
              <a:t>Review citation</a:t>
            </a:r>
          </a:p>
          <a:p>
            <a:r>
              <a:rPr lang="en-US" sz="1800" u="sng" dirty="0" err="1"/>
              <a:t>Sarwar</a:t>
            </a:r>
            <a:r>
              <a:rPr lang="en-US" sz="1800" u="sng" dirty="0"/>
              <a:t> S, Clearfield E, </a:t>
            </a:r>
            <a:r>
              <a:rPr lang="en-US" sz="1800" u="sng" dirty="0" err="1"/>
              <a:t>Soliman</a:t>
            </a:r>
            <a:r>
              <a:rPr lang="en-US" sz="1800" u="sng" dirty="0"/>
              <a:t> MK, </a:t>
            </a:r>
            <a:r>
              <a:rPr lang="en-US" sz="1800" u="sng" dirty="0" err="1"/>
              <a:t>Sadiq</a:t>
            </a:r>
            <a:r>
              <a:rPr lang="en-US" sz="1800" u="sng" dirty="0"/>
              <a:t> MA, Baldwin AJ, </a:t>
            </a:r>
            <a:r>
              <a:rPr lang="en-US" sz="1800" u="sng" dirty="0" err="1"/>
              <a:t>Hanout</a:t>
            </a:r>
            <a:r>
              <a:rPr lang="en-US" sz="1800" u="sng" dirty="0"/>
              <a:t> M, Agarwal A, </a:t>
            </a:r>
            <a:r>
              <a:rPr lang="en-US" sz="1800" u="sng" dirty="0" err="1"/>
              <a:t>Sepah</a:t>
            </a:r>
            <a:r>
              <a:rPr lang="en-US" sz="1800" u="sng" dirty="0"/>
              <a:t> YJ, Do DV, Nguyen QD. </a:t>
            </a:r>
            <a:r>
              <a:rPr lang="en-US" sz="1800" u="sng" dirty="0" err="1"/>
              <a:t>Aflibercept</a:t>
            </a:r>
            <a:r>
              <a:rPr lang="en-US" sz="1800" u="sng" dirty="0"/>
              <a:t> for </a:t>
            </a:r>
            <a:r>
              <a:rPr lang="en-US" sz="1800" u="sng" dirty="0" err="1"/>
              <a:t>neovascular</a:t>
            </a:r>
            <a:r>
              <a:rPr lang="en-US" sz="1800" u="sng" dirty="0"/>
              <a:t> age-related macular degeneration. Cochrane Database of Systematic Reviews 2016, Issue 2. Art. No.: CD011346. DOI: 10.1002/14651858.CD011346.pub2</a:t>
            </a:r>
            <a:endParaRPr lang="sv-SE" sz="1800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/>
              <a:t>Neovascular</a:t>
            </a:r>
            <a:r>
              <a:rPr lang="en-GB" dirty="0" smtClean="0"/>
              <a:t> age-related macular degeneration is caused by an overgrowth of new blood vessels in the </a:t>
            </a:r>
            <a:r>
              <a:rPr lang="en-GB" dirty="0" err="1" smtClean="0"/>
              <a:t>choloroid</a:t>
            </a:r>
            <a:r>
              <a:rPr lang="en-GB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Anti-vascular endothelial growth factor (Anti-VEGF) drugs block the signal protein which causes this overgrowth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/>
              <a:t>Ranibizumab</a:t>
            </a:r>
            <a:r>
              <a:rPr lang="en-GB" dirty="0" smtClean="0"/>
              <a:t>, bevacizumab, and </a:t>
            </a:r>
            <a:r>
              <a:rPr lang="en-GB" dirty="0" err="1" smtClean="0"/>
              <a:t>aflibercept</a:t>
            </a:r>
            <a:r>
              <a:rPr lang="en-GB" dirty="0" smtClean="0"/>
              <a:t> are commonly used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Objective</a:t>
            </a:r>
          </a:p>
          <a:p>
            <a:pPr marL="522288" lvl="1" indent="-342900"/>
            <a:r>
              <a:rPr lang="en-GB" b="1" dirty="0" smtClean="0"/>
              <a:t>To assess and compare the effectiveness and safety of intravitreal injections of </a:t>
            </a:r>
            <a:r>
              <a:rPr lang="en-GB" b="1" dirty="0" err="1" smtClean="0"/>
              <a:t>aflibercept</a:t>
            </a:r>
            <a:r>
              <a:rPr lang="en-GB" b="1" dirty="0" smtClean="0"/>
              <a:t> versus </a:t>
            </a:r>
            <a:r>
              <a:rPr lang="en-GB" b="1" dirty="0" err="1" smtClean="0"/>
              <a:t>ranibizumab</a:t>
            </a:r>
            <a:r>
              <a:rPr lang="en-GB" b="1" dirty="0" smtClean="0"/>
              <a:t>, bevacizumab, or sham for patients with </a:t>
            </a:r>
            <a:r>
              <a:rPr lang="en-GB" b="1" dirty="0" err="1" smtClean="0"/>
              <a:t>neovascular</a:t>
            </a:r>
            <a:r>
              <a:rPr lang="en-GB" b="1" dirty="0" smtClean="0"/>
              <a:t> AMD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Two randomized controlled trials; 2457 eyes of 2457 participants</a:t>
            </a:r>
            <a:endParaRPr lang="en-GB" dirty="0" smtClean="0"/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0" lvl="1" indent="0">
              <a:buNone/>
            </a:pPr>
            <a:r>
              <a:rPr lang="en-GB" dirty="0" err="1" smtClean="0"/>
              <a:t>Aflibercept</a:t>
            </a:r>
            <a:r>
              <a:rPr lang="en-GB" dirty="0" smtClean="0"/>
              <a:t> </a:t>
            </a:r>
          </a:p>
          <a:p>
            <a:pPr marL="0" lvl="1" indent="0">
              <a:buNone/>
            </a:pPr>
            <a:r>
              <a:rPr lang="en-GB" dirty="0"/>
              <a:t>	</a:t>
            </a:r>
            <a:r>
              <a:rPr lang="en-GB" dirty="0" smtClean="0"/>
              <a:t>VERSUS</a:t>
            </a:r>
          </a:p>
          <a:p>
            <a:pPr marL="0" lvl="1" indent="0">
              <a:buNone/>
            </a:pPr>
            <a:r>
              <a:rPr lang="en-GB" dirty="0" err="1" smtClean="0"/>
              <a:t>Ranibizumab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Visual acuity outcomes were similar between </a:t>
            </a:r>
            <a:r>
              <a:rPr lang="en-US" dirty="0" err="1"/>
              <a:t>aflibercept</a:t>
            </a:r>
            <a:r>
              <a:rPr lang="en-US" dirty="0"/>
              <a:t> and </a:t>
            </a:r>
            <a:r>
              <a:rPr lang="en-US" dirty="0" err="1"/>
              <a:t>ranibizumab</a:t>
            </a:r>
            <a:r>
              <a:rPr lang="en-US" dirty="0"/>
              <a:t> </a:t>
            </a:r>
            <a:r>
              <a:rPr lang="en-US" dirty="0" smtClean="0"/>
              <a:t>groups </a:t>
            </a:r>
            <a:r>
              <a:rPr lang="en-US" dirty="0"/>
              <a:t>at one </a:t>
            </a:r>
            <a:r>
              <a:rPr lang="en-US" dirty="0" smtClean="0"/>
              <a:t>year.”</a:t>
            </a:r>
          </a:p>
          <a:p>
            <a:endParaRPr lang="en-US" dirty="0" smtClean="0"/>
          </a:p>
          <a:p>
            <a:r>
              <a:rPr lang="en-GB" dirty="0" smtClean="0"/>
              <a:t>“</a:t>
            </a:r>
            <a:r>
              <a:rPr lang="en-US" dirty="0"/>
              <a:t>The proportion of participants who gained 15 or more letters of BCVA by one year of follow-up was approximately 32% for both </a:t>
            </a:r>
            <a:r>
              <a:rPr lang="en-US" dirty="0" err="1"/>
              <a:t>aflibercept</a:t>
            </a:r>
            <a:r>
              <a:rPr lang="en-US" dirty="0"/>
              <a:t> and </a:t>
            </a:r>
            <a:r>
              <a:rPr lang="en-US" dirty="0" err="1" smtClean="0"/>
              <a:t>ranibizumab</a:t>
            </a:r>
            <a:r>
              <a:rPr lang="en-US" dirty="0" smtClean="0"/>
              <a:t>.”</a:t>
            </a:r>
          </a:p>
          <a:p>
            <a:r>
              <a:rPr lang="en-US" dirty="0"/>
              <a:t>	</a:t>
            </a:r>
            <a:r>
              <a:rPr lang="en-US" dirty="0" smtClean="0"/>
              <a:t>RR 0.97, 95% CI 0.85 to 1.11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 (continued)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985806" cy="3909600"/>
          </a:xfrm>
        </p:spPr>
        <p:txBody>
          <a:bodyPr/>
          <a:lstStyle/>
          <a:p>
            <a:r>
              <a:rPr lang="en-US" dirty="0" smtClean="0"/>
              <a:t>“At </a:t>
            </a:r>
            <a:r>
              <a:rPr lang="en-US" dirty="0"/>
              <a:t>one year, the proportion of eyes that achieved dry retina was similar between </a:t>
            </a:r>
            <a:r>
              <a:rPr lang="en-US" dirty="0" err="1"/>
              <a:t>aflibercept</a:t>
            </a:r>
            <a:r>
              <a:rPr lang="en-US" dirty="0"/>
              <a:t> and </a:t>
            </a:r>
            <a:r>
              <a:rPr lang="en-US" dirty="0" err="1"/>
              <a:t>ranibizumab</a:t>
            </a:r>
            <a:r>
              <a:rPr lang="en-US" dirty="0"/>
              <a:t> </a:t>
            </a:r>
            <a:r>
              <a:rPr lang="en-US" dirty="0" smtClean="0"/>
              <a:t>groups”</a:t>
            </a:r>
          </a:p>
          <a:p>
            <a:r>
              <a:rPr lang="en-US" dirty="0"/>
              <a:t>	</a:t>
            </a:r>
            <a:r>
              <a:rPr lang="en-US" dirty="0" smtClean="0"/>
              <a:t>RR 1.06, 95% CI 0.98 to 1.14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0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 (continued)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74685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3448" y="1950438"/>
            <a:ext cx="3256698" cy="4778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435" y="1507170"/>
            <a:ext cx="7399570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400" dirty="0" smtClean="0"/>
              <a:t>Mean change in BCVA in ETDRS letters at 1 year </a:t>
            </a:r>
            <a:endParaRPr lang="en-US" dirty="0"/>
          </a:p>
        </p:txBody>
      </p:sp>
      <p:pic>
        <p:nvPicPr>
          <p:cNvPr id="2050" name="Picture 2" descr="Fig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170" y="2656274"/>
            <a:ext cx="8077200" cy="137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2688596"/>
      </p:ext>
    </p:extLst>
  </p:cSld>
  <p:clrMapOvr>
    <a:masterClrMapping/>
  </p:clrMapOvr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263</TotalTime>
  <Words>385</Words>
  <Application>Microsoft Office PowerPoint</Application>
  <PresentationFormat>On-screen Show (4:3)</PresentationFormat>
  <Paragraphs>61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Source Sans Pro</vt:lpstr>
      <vt:lpstr>Source Sans Pro Semibold</vt:lpstr>
      <vt:lpstr>CEVG_Branded_PPT_Template</vt:lpstr>
      <vt:lpstr>Aflibercept for neovascular age-related macular degeneration  Salman Sarwar, Elizabeth Clearfield, Mohamed Soliman, Mohammed Sadiq, Andrew Baldwin, Mostafa Hanout, Aniruddha Agarwal, Yasir Sepah, Diana Do, Quan Nguyen  Issue 2, 2016</vt:lpstr>
      <vt:lpstr>Table of Contents</vt:lpstr>
      <vt:lpstr>01: Background</vt:lpstr>
      <vt:lpstr>02: Types of studies</vt:lpstr>
      <vt:lpstr>03: Key results</vt:lpstr>
      <vt:lpstr>03: Key results (continued)</vt:lpstr>
      <vt:lpstr>03: Key results (continued)</vt:lpstr>
      <vt:lpstr>04: Tables</vt:lpstr>
      <vt:lpstr>04: Tables Mean change in BCVA in ETDRS letters at 1 year </vt:lpstr>
      <vt:lpstr>04: Tables Gain of &gt; 15 letters of BCVA at 1 year</vt:lpstr>
      <vt:lpstr>04: Tables Absence of fluid on optical coherence tomography at 1 year </vt:lpstr>
      <vt:lpstr>04: Tables Mean change in vision-related quality-of-life scores at 1 year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29</cp:revision>
  <cp:lastPrinted>2016-02-03T18:10:19Z</cp:lastPrinted>
  <dcterms:created xsi:type="dcterms:W3CDTF">2016-01-08T19:44:44Z</dcterms:created>
  <dcterms:modified xsi:type="dcterms:W3CDTF">2017-06-06T16:27:42Z</dcterms:modified>
</cp:coreProperties>
</file>