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Topical medication instillation techniques for glaucoma </a:t>
            </a: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Li Xu, Xuemei Wang, Meijing Wu</a:t>
            </a: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2, </a:t>
            </a:r>
            <a:r>
              <a:rPr lang="sv-SE" sz="1600" dirty="0" smtClean="0"/>
              <a:t>2017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Glaucoma is the leading cause of irreversible blindness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Topical medication instillation techniques may increase ocular absorption (eyelid closure, nasolacrimal occlusion)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 </a:t>
            </a:r>
          </a:p>
          <a:p>
            <a:pPr marL="522288" lvl="1" indent="-342900"/>
            <a:r>
              <a:rPr lang="en-GB" b="1" dirty="0" smtClean="0"/>
              <a:t>“</a:t>
            </a:r>
            <a:r>
              <a:rPr lang="en-US" b="1" dirty="0"/>
              <a:t>To investigate the effectiveness of topical medication instillation techniques compared with usual care or another method of instillation of topical medication in the management of glaucoma or ocular </a:t>
            </a:r>
            <a:r>
              <a:rPr lang="en-US" b="1" dirty="0" smtClean="0"/>
              <a:t>hypertension”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Two Randomized Controlled Trials, 122 eyes of 61 participants</a:t>
            </a:r>
          </a:p>
          <a:p>
            <a:pPr marL="0" lvl="1" indent="0">
              <a:buNone/>
            </a:pPr>
            <a:r>
              <a:rPr lang="en-GB" dirty="0" smtClean="0"/>
              <a:t>Both trials used within-person design </a:t>
            </a:r>
            <a:r>
              <a:rPr lang="en-GB" dirty="0" smtClean="0"/>
              <a:t> 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Eyelid closure vs. no eyelid closure </a:t>
            </a:r>
          </a:p>
          <a:p>
            <a:pPr marL="457200" lvl="1" indent="-457200">
              <a:buAutoNum type="arabicPeriod"/>
            </a:pPr>
            <a:r>
              <a:rPr lang="en-GB" dirty="0" smtClean="0"/>
              <a:t>Using an absorbent cloth to wipe excess fluid vs. not using the cloth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dirty="0" smtClean="0"/>
              <a:t>“At </a:t>
            </a:r>
            <a:r>
              <a:rPr lang="en-US" dirty="0"/>
              <a:t>one to two weeks' follow-up, reduction in IOP was similar in the eyelid closure group and the no eyelid closure </a:t>
            </a:r>
            <a:r>
              <a:rPr lang="en-US" dirty="0" smtClean="0"/>
              <a:t>group”</a:t>
            </a:r>
          </a:p>
          <a:p>
            <a:r>
              <a:rPr lang="en-US" dirty="0" smtClean="0"/>
              <a:t>	Mean difference </a:t>
            </a:r>
            <a:r>
              <a:rPr lang="en-US" dirty="0"/>
              <a:t>-0.33 mmHg, 95% confidence interval </a:t>
            </a:r>
            <a:r>
              <a:rPr lang="en-US" dirty="0" smtClean="0"/>
              <a:t>	(</a:t>
            </a:r>
            <a:r>
              <a:rPr lang="en-US" dirty="0"/>
              <a:t>CI) -0.8 to </a:t>
            </a:r>
            <a:r>
              <a:rPr lang="en-US" dirty="0" smtClean="0"/>
              <a:t>1.5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US" dirty="0" smtClean="0"/>
              <a:t>“At </a:t>
            </a:r>
            <a:r>
              <a:rPr lang="en-US" dirty="0"/>
              <a:t>four months' follow-up, eyelashes were shorter among eyes in the fluid removal group compared with the no fluid removal </a:t>
            </a:r>
            <a:r>
              <a:rPr lang="en-US" dirty="0" smtClean="0"/>
              <a:t>group.”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“Fewer </a:t>
            </a:r>
            <a:r>
              <a:rPr lang="en-US" dirty="0"/>
              <a:t>eyes showed skin hyperpigmentation in the eyelid region towards the nose in the fluid removal group compared with the no removal </a:t>
            </a:r>
            <a:r>
              <a:rPr lang="en-US" dirty="0" smtClean="0"/>
              <a:t>group.”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979" y="2077340"/>
            <a:ext cx="3390514" cy="4232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US" dirty="0" smtClean="0"/>
              <a:t>“Neither </a:t>
            </a:r>
            <a:r>
              <a:rPr lang="en-US" dirty="0"/>
              <a:t>trial reported other outcomes specified for this </a:t>
            </a:r>
            <a:r>
              <a:rPr lang="en-US" dirty="0" smtClean="0"/>
              <a:t>review”</a:t>
            </a:r>
          </a:p>
          <a:p>
            <a:endParaRPr lang="en-US" dirty="0"/>
          </a:p>
          <a:p>
            <a:r>
              <a:rPr lang="en-US" dirty="0" smtClean="0"/>
              <a:t>“</a:t>
            </a:r>
            <a:r>
              <a:rPr lang="en-US" dirty="0"/>
              <a:t>Evidence to evaluate the effectiveness of topical medication instillation techniques for treatment of glaucoma is </a:t>
            </a:r>
            <a:r>
              <a:rPr lang="en-US" dirty="0" smtClean="0"/>
              <a:t>lacking.”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Cochrane Eyes and Vision US Satellite, funded by the National Eye Institute, National Institutes of </a:t>
            </a:r>
            <a:r>
              <a:rPr lang="en-US" sz="1800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</a:t>
            </a:r>
            <a:r>
              <a:rPr lang="en-US" sz="1800" dirty="0"/>
              <a:t>, funded by </a:t>
            </a:r>
            <a:r>
              <a:rPr lang="en-US" sz="1800" dirty="0" smtClean="0"/>
              <a:t>the UK National </a:t>
            </a:r>
            <a:r>
              <a:rPr lang="en-US" sz="1800" dirty="0"/>
              <a:t>Health Service </a:t>
            </a:r>
            <a:r>
              <a:rPr lang="en-US" sz="1800" dirty="0" smtClean="0"/>
              <a:t>Research </a:t>
            </a:r>
            <a:r>
              <a:rPr lang="en-US" sz="1800" dirty="0"/>
              <a:t>and </a:t>
            </a:r>
            <a:r>
              <a:rPr lang="en-US" sz="1800" dirty="0" smtClean="0"/>
              <a:t>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Li Xu, </a:t>
            </a:r>
            <a:r>
              <a:rPr lang="en-US" sz="1800" dirty="0" err="1" smtClean="0"/>
              <a:t>Xuemei</a:t>
            </a:r>
            <a:r>
              <a:rPr lang="en-US" sz="1800" dirty="0" smtClean="0"/>
              <a:t> Wang, </a:t>
            </a:r>
            <a:r>
              <a:rPr lang="en-US" sz="1800" dirty="0" err="1" smtClean="0"/>
              <a:t>Meijing</a:t>
            </a:r>
            <a:r>
              <a:rPr lang="en-US" sz="1800" dirty="0" smtClean="0"/>
              <a:t> Wu</a:t>
            </a:r>
            <a:endParaRPr lang="en-US" sz="1800" dirty="0" smtClean="0"/>
          </a:p>
          <a:p>
            <a:r>
              <a:rPr lang="sv-SE" sz="1800" b="1" dirty="0" smtClean="0"/>
              <a:t>Review </a:t>
            </a:r>
            <a:r>
              <a:rPr lang="sv-SE" sz="1800" b="1" dirty="0" smtClean="0"/>
              <a:t>citation</a:t>
            </a:r>
          </a:p>
          <a:p>
            <a:r>
              <a:rPr lang="en-US" sz="1800" u="sng" dirty="0"/>
              <a:t>Xu L, Wang X, Wu M. Topical medication instillation techniques for glaucoma. Cochrane Database of Systematic Reviews 2017, Issue 2. Art. No.: CD010520. DOI: 10.1002/14651858.CD010520.pub2</a:t>
            </a:r>
            <a:endParaRPr lang="sv-SE" sz="1800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244</TotalTime>
  <Words>353</Words>
  <Application>Microsoft Office PowerPoint</Application>
  <PresentationFormat>On-screen Show (4:3)</PresentationFormat>
  <Paragraphs>55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Topical medication instillation techniques for glaucoma   Li Xu, Xuemei Wang, Meijing Wu  Issue 2, 2017</vt:lpstr>
      <vt:lpstr>Table of Contents</vt:lpstr>
      <vt:lpstr>01: Background</vt:lpstr>
      <vt:lpstr>02: Types of studies</vt:lpstr>
      <vt:lpstr>03: Key results</vt:lpstr>
      <vt:lpstr>03: Key results (continued)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28</cp:revision>
  <cp:lastPrinted>2016-02-03T18:10:19Z</cp:lastPrinted>
  <dcterms:created xsi:type="dcterms:W3CDTF">2016-01-08T19:44:44Z</dcterms:created>
  <dcterms:modified xsi:type="dcterms:W3CDTF">2017-06-05T15:21:51Z</dcterms:modified>
</cp:coreProperties>
</file>