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80" r:id="rId6"/>
    <p:sldId id="276" r:id="rId7"/>
    <p:sldId id="279" r:id="rId8"/>
    <p:sldId id="274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1594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443114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i="1" dirty="0" smtClean="0"/>
              <a:t>Surgical interventions for primary congenital glaucoma</a:t>
            </a: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Deepta Ghate, Xue Wang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</a:t>
            </a:r>
            <a:r>
              <a:rPr lang="sv-SE" sz="1600" dirty="0"/>
              <a:t>1</a:t>
            </a:r>
            <a:r>
              <a:rPr lang="sv-SE" sz="1600" dirty="0" smtClean="0"/>
              <a:t>, 2015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Primary congenital glaucoma (PCG) appears in the first fe</a:t>
            </a:r>
            <a:r>
              <a:rPr lang="en-GB" dirty="0" smtClean="0"/>
              <a:t>w years of a child’s life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There are several different surgical techniques used to treat PCG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</a:t>
            </a:r>
          </a:p>
          <a:p>
            <a:pPr marL="522288" lvl="1" indent="-342900"/>
            <a:r>
              <a:rPr lang="en-GB" dirty="0" smtClean="0"/>
              <a:t>To compare the effectiveness and safety of different surgical techniques for PCG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6 RCTs; 102 eyes of 61 children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lvl="1"/>
            <a:r>
              <a:rPr lang="en-GB" dirty="0" err="1" smtClean="0"/>
              <a:t>Trabeculectomy</a:t>
            </a:r>
            <a:r>
              <a:rPr lang="en-GB" dirty="0" smtClean="0"/>
              <a:t> versus </a:t>
            </a:r>
            <a:r>
              <a:rPr lang="en-GB" dirty="0" err="1" smtClean="0"/>
              <a:t>goniotomy</a:t>
            </a:r>
            <a:endParaRPr lang="en-GB" dirty="0" smtClean="0"/>
          </a:p>
          <a:p>
            <a:pPr lvl="1"/>
            <a:r>
              <a:rPr lang="en-GB" dirty="0" err="1" smtClean="0"/>
              <a:t>Trabeculectomy</a:t>
            </a:r>
            <a:r>
              <a:rPr lang="en-GB" dirty="0" err="1" smtClean="0"/>
              <a:t>-trabeculotomy</a:t>
            </a:r>
            <a:r>
              <a:rPr lang="en-GB" dirty="0" smtClean="0"/>
              <a:t> + </a:t>
            </a:r>
            <a:r>
              <a:rPr lang="en-GB" dirty="0" err="1" smtClean="0"/>
              <a:t>Mitomycin</a:t>
            </a:r>
            <a:r>
              <a:rPr lang="en-GB" dirty="0" smtClean="0"/>
              <a:t> C versus </a:t>
            </a:r>
            <a:r>
              <a:rPr lang="en-GB" dirty="0" err="1" smtClean="0"/>
              <a:t>Trabeculectomy-trabeculotomy</a:t>
            </a:r>
            <a:r>
              <a:rPr lang="en-GB" dirty="0" smtClean="0"/>
              <a:t> +</a:t>
            </a:r>
            <a:r>
              <a:rPr lang="en-GB" dirty="0" err="1" smtClean="0"/>
              <a:t>mitomycin</a:t>
            </a:r>
            <a:r>
              <a:rPr lang="en-GB" dirty="0" smtClean="0"/>
              <a:t> C + deep </a:t>
            </a:r>
            <a:r>
              <a:rPr lang="en-GB" dirty="0" err="1" smtClean="0"/>
              <a:t>sclerectomy</a:t>
            </a:r>
            <a:endParaRPr lang="en-GB" dirty="0" smtClean="0"/>
          </a:p>
          <a:p>
            <a:pPr lvl="1"/>
            <a:r>
              <a:rPr lang="en-GB" dirty="0" smtClean="0"/>
              <a:t>Combined </a:t>
            </a:r>
            <a:r>
              <a:rPr lang="en-GB" dirty="0" err="1" smtClean="0"/>
              <a:t>trabeculectomy-trabeculotomy</a:t>
            </a:r>
            <a:r>
              <a:rPr lang="en-GB" dirty="0" smtClean="0"/>
              <a:t> versus </a:t>
            </a:r>
            <a:r>
              <a:rPr lang="en-GB" dirty="0" err="1" smtClean="0"/>
              <a:t>trabeculectomy</a:t>
            </a:r>
            <a:r>
              <a:rPr lang="en-GB" dirty="0" smtClean="0"/>
              <a:t>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Interventions (continued)</a:t>
            </a:r>
          </a:p>
          <a:p>
            <a:pPr lvl="1"/>
            <a:r>
              <a:rPr lang="en-GB" dirty="0" smtClean="0"/>
              <a:t>One </a:t>
            </a:r>
            <a:r>
              <a:rPr lang="en-GB" dirty="0" err="1" smtClean="0"/>
              <a:t>goniotomy</a:t>
            </a:r>
            <a:r>
              <a:rPr lang="en-GB" dirty="0" smtClean="0"/>
              <a:t> versus two </a:t>
            </a:r>
            <a:r>
              <a:rPr lang="en-GB" dirty="0" err="1" smtClean="0"/>
              <a:t>goniotomies</a:t>
            </a:r>
            <a:endParaRPr lang="en-GB" dirty="0" smtClean="0"/>
          </a:p>
          <a:p>
            <a:pPr lvl="1"/>
            <a:r>
              <a:rPr lang="en-GB" dirty="0" err="1" smtClean="0"/>
              <a:t>Trabeculotomy</a:t>
            </a:r>
            <a:r>
              <a:rPr lang="en-GB" dirty="0" smtClean="0"/>
              <a:t> versus </a:t>
            </a:r>
            <a:r>
              <a:rPr lang="en-GB" dirty="0" err="1" smtClean="0"/>
              <a:t>viscocanalostomy</a:t>
            </a:r>
            <a:endParaRPr lang="en-GB" dirty="0" smtClean="0"/>
          </a:p>
          <a:p>
            <a:pPr lvl="1"/>
            <a:r>
              <a:rPr lang="en-GB" dirty="0" smtClean="0"/>
              <a:t>Surgical </a:t>
            </a:r>
            <a:r>
              <a:rPr lang="en-GB" dirty="0" err="1" smtClean="0"/>
              <a:t>goniotomy</a:t>
            </a:r>
            <a:r>
              <a:rPr lang="en-GB" dirty="0" smtClean="0"/>
              <a:t> versus neodymium-YAG laser </a:t>
            </a:r>
            <a:r>
              <a:rPr lang="en-GB" dirty="0" err="1" smtClean="0"/>
              <a:t>goniotomy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8780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No two trials compared the same pair of surgical interventions, so we did not perform any meta-analysis</a:t>
            </a:r>
            <a:r>
              <a:rPr lang="en-US" dirty="0" smtClean="0"/>
              <a:t>.”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“</a:t>
            </a:r>
            <a:r>
              <a:rPr lang="en-US" dirty="0"/>
              <a:t>For IOP change and surgical success (defined by IOP achieved), none of the trials reported a difference between pairs of surgical </a:t>
            </a:r>
            <a:r>
              <a:rPr lang="en-US" dirty="0" smtClean="0"/>
              <a:t>techniques”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en-US" dirty="0"/>
              <a:t>Adverse events, such as choroidal detachment, shallow anterior chamber and </a:t>
            </a:r>
            <a:r>
              <a:rPr lang="en-US" dirty="0" err="1"/>
              <a:t>hyphema</a:t>
            </a:r>
            <a:r>
              <a:rPr lang="en-US" dirty="0"/>
              <a:t>, were reported from four trials</a:t>
            </a:r>
            <a:r>
              <a:rPr lang="en-US" dirty="0" smtClean="0"/>
              <a:t>.”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506" y="1540805"/>
            <a:ext cx="3086100" cy="497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These trials were neither designed nor reported well overall</a:t>
            </a:r>
            <a:r>
              <a:rPr lang="en-US" dirty="0" smtClean="0"/>
              <a:t>.”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en-US" dirty="0"/>
              <a:t>No conclusions could be drawn from the trials included in this review due to paucity of data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Base, funded by the UK National Health Service Research and 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 smtClean="0"/>
              <a:t>Deepta Ghate, Xue Wang</a:t>
            </a:r>
            <a:endParaRPr lang="sv-SE" sz="1800" b="1" dirty="0" smtClean="0"/>
          </a:p>
          <a:p>
            <a:r>
              <a:rPr lang="sv-SE" sz="1800" b="1" dirty="0" smtClean="0"/>
              <a:t>Review citation</a:t>
            </a:r>
          </a:p>
          <a:p>
            <a:r>
              <a:rPr lang="en-US" sz="1800" u="sng" dirty="0" err="1"/>
              <a:t>Ghate</a:t>
            </a:r>
            <a:r>
              <a:rPr lang="en-US" sz="1800" u="sng" dirty="0"/>
              <a:t> D, Wang X. Surgical interventions for primary congenital glaucoma. Cochrane Database of Systematic Reviews 2015, Issue 1. Art. No.: CD008213. DOI: 10.1002/14651858.CD008213.pub2</a:t>
            </a:r>
            <a:endParaRPr lang="sv-SE" sz="1800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625</TotalTime>
  <Words>330</Words>
  <Application>Microsoft Office PowerPoint</Application>
  <PresentationFormat>On-screen Show (4:3)</PresentationFormat>
  <Paragraphs>59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Source Sans Pro</vt:lpstr>
      <vt:lpstr>Source Sans Pro Semibold</vt:lpstr>
      <vt:lpstr>CEVG_Branded_PPT_Template</vt:lpstr>
      <vt:lpstr>Surgical interventions for primary congenital glaucoma   Deepta Ghate, Xue Wang  Issue 1, 2015</vt:lpstr>
      <vt:lpstr>Table of Contents</vt:lpstr>
      <vt:lpstr>01: Background</vt:lpstr>
      <vt:lpstr>02: Types of studies</vt:lpstr>
      <vt:lpstr>02: Types of studies</vt:lpstr>
      <vt:lpstr>03: Key results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48</cp:revision>
  <cp:lastPrinted>2016-02-03T18:10:19Z</cp:lastPrinted>
  <dcterms:created xsi:type="dcterms:W3CDTF">2016-01-08T19:44:44Z</dcterms:created>
  <dcterms:modified xsi:type="dcterms:W3CDTF">2017-06-20T20:06:26Z</dcterms:modified>
</cp:coreProperties>
</file>