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63" r:id="rId3"/>
    <p:sldId id="264" r:id="rId4"/>
    <p:sldId id="265" r:id="rId5"/>
    <p:sldId id="276" r:id="rId6"/>
    <p:sldId id="279" r:id="rId7"/>
    <p:sldId id="280" r:id="rId8"/>
    <p:sldId id="281" r:id="rId9"/>
    <p:sldId id="282" r:id="rId10"/>
    <p:sldId id="274" r:id="rId11"/>
    <p:sldId id="275" r:id="rId1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>
          <p15:clr>
            <a:srgbClr val="A4A3A4"/>
          </p15:clr>
        </p15:guide>
        <p15:guide id="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994" autoAdjust="0"/>
    <p:restoredTop sz="99819" autoAdjust="0"/>
  </p:normalViewPr>
  <p:slideViewPr>
    <p:cSldViewPr snapToGrid="0" showGuides="1">
      <p:cViewPr varScale="1">
        <p:scale>
          <a:sx n="86" d="100"/>
          <a:sy n="86" d="100"/>
        </p:scale>
        <p:origin x="102" y="96"/>
      </p:cViewPr>
      <p:guideLst>
        <p:guide orient="horz"/>
        <p:guide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99" d="100"/>
          <a:sy n="99" d="100"/>
        </p:scale>
        <p:origin x="-3492" y="-96"/>
      </p:cViewPr>
      <p:guideLst>
        <p:guide orient="horz" pos="2928"/>
        <p:guide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905315E-2112-4077-9ABB-00B2122D5DF1}" type="datetimeFigureOut">
              <a:rPr lang="en-US" smtClean="0"/>
              <a:t>6/19/2017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952E473-AF25-45EF-8768-FA17C1F5FA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373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149739" y="4415790"/>
            <a:ext cx="4710923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6156718" y="8831580"/>
            <a:ext cx="853682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>
                <a:latin typeface="Source Sans Pro" pitchFamily="34" charset="0"/>
                <a:cs typeface="Arial" panose="020B0604020202020204" pitchFamily="34" charset="0"/>
              </a:defRPr>
            </a:lvl1pPr>
          </a:lstStyle>
          <a:p>
            <a:fld id="{49DD4D23-C98A-435E-AE88-9061F8349B02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100334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Source Sans Pro" pitchFamily="34" charset="0"/>
        <a:ea typeface="+mn-ea"/>
        <a:cs typeface="Arial" panose="020B0604020202020204" pitchFamily="34" charset="0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Source Sans Pro" pitchFamily="34" charset="0"/>
        <a:ea typeface="+mn-ea"/>
        <a:cs typeface="Arial" panose="020B0604020202020204" pitchFamily="34" charset="0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Source Sans Pro" pitchFamily="34" charset="0"/>
        <a:ea typeface="+mn-ea"/>
        <a:cs typeface="Arial" panose="020B0604020202020204" pitchFamily="34" charset="0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Source Sans Pro" pitchFamily="34" charset="0"/>
        <a:ea typeface="+mn-ea"/>
        <a:cs typeface="Arial" panose="020B0604020202020204" pitchFamily="34" charset="0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Source Sans Pro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DD4D23-C98A-435E-AE88-9061F8349B02}" type="slidenum">
              <a:rPr lang="en-GB" smtClean="0"/>
              <a:pPr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5135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DD4D23-C98A-435E-AE88-9061F8349B02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54119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DD4D23-C98A-435E-AE88-9061F8349B02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1284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DD4D23-C98A-435E-AE88-9061F8349B02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731748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DD4D23-C98A-435E-AE88-9061F8349B02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999036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DD4D23-C98A-435E-AE88-9061F8349B02}" type="slidenum">
              <a:rPr lang="en-GB" smtClean="0"/>
              <a:pPr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8091373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DD4D23-C98A-435E-AE88-9061F8349B02}" type="slidenum">
              <a:rPr lang="en-GB" smtClean="0"/>
              <a:pPr/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71560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v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9738" y="2123225"/>
            <a:ext cx="4464000" cy="1080775"/>
          </a:xfrm>
        </p:spPr>
        <p:txBody>
          <a:bodyPr/>
          <a:lstStyle>
            <a:lvl1pPr algn="l">
              <a:lnSpc>
                <a:spcPts val="3800"/>
              </a:lnSpc>
              <a:defRPr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9738" y="3439800"/>
            <a:ext cx="4464000" cy="822600"/>
          </a:xfrm>
        </p:spPr>
        <p:txBody>
          <a:bodyPr/>
          <a:lstStyle>
            <a:lvl1pPr marL="0" indent="0" algn="l">
              <a:lnSpc>
                <a:spcPts val="1900"/>
              </a:lnSpc>
              <a:spcBef>
                <a:spcPts val="0"/>
              </a:spcBef>
              <a:buNone/>
              <a:defRPr sz="1800" b="1">
                <a:solidFill>
                  <a:schemeClr val="tx2"/>
                </a:solidFill>
                <a:latin typeface="+mj-lt"/>
              </a:defRPr>
            </a:lvl1pPr>
            <a:lvl2pPr marL="3175" indent="0" algn="l">
              <a:lnSpc>
                <a:spcPts val="1900"/>
              </a:lnSpc>
              <a:spcBef>
                <a:spcPts val="0"/>
              </a:spcBef>
              <a:buNone/>
              <a:defRPr sz="1800">
                <a:solidFill>
                  <a:schemeClr val="tx2"/>
                </a:solidFill>
                <a:latin typeface="+mj-lt"/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439738" y="5695200"/>
            <a:ext cx="2147639" cy="92333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>
              <a:lnSpc>
                <a:spcPts val="2000"/>
              </a:lnSpc>
            </a:pPr>
            <a:r>
              <a:rPr lang="en-GB" spc="-30" baseline="0" dirty="0" smtClean="0">
                <a:solidFill>
                  <a:schemeClr val="tx2"/>
                </a:solidFill>
                <a:latin typeface="+mn-lt"/>
              </a:rPr>
              <a:t>Trusted evidence.</a:t>
            </a:r>
          </a:p>
          <a:p>
            <a:pPr>
              <a:lnSpc>
                <a:spcPts val="2000"/>
              </a:lnSpc>
            </a:pPr>
            <a:r>
              <a:rPr lang="en-GB" spc="-30" baseline="0" dirty="0" smtClean="0">
                <a:solidFill>
                  <a:schemeClr val="tx2"/>
                </a:solidFill>
                <a:latin typeface="+mn-lt"/>
              </a:rPr>
              <a:t>Informed decisions.</a:t>
            </a:r>
          </a:p>
          <a:p>
            <a:pPr>
              <a:lnSpc>
                <a:spcPts val="2000"/>
              </a:lnSpc>
            </a:pPr>
            <a:r>
              <a:rPr lang="en-GB" spc="-30" baseline="0" dirty="0" smtClean="0">
                <a:solidFill>
                  <a:schemeClr val="bg2"/>
                </a:solidFill>
                <a:latin typeface="+mn-lt"/>
              </a:rPr>
              <a:t>Better health.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9405" y="0"/>
            <a:ext cx="3824595" cy="6858000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 rot="18932974">
            <a:off x="6433717" y="5836596"/>
            <a:ext cx="494944" cy="494944"/>
          </a:xfrm>
          <a:prstGeom prst="rect">
            <a:avLst/>
          </a:prstGeom>
          <a:solidFill>
            <a:schemeClr val="bg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738" y="502920"/>
            <a:ext cx="2075488" cy="566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32796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4" name="Picture Placeholder 6"/>
          <p:cNvSpPr>
            <a:spLocks noGrp="1"/>
          </p:cNvSpPr>
          <p:nvPr>
            <p:ph type="pic" sz="quarter" idx="10" hasCustomPrompt="1"/>
          </p:nvPr>
        </p:nvSpPr>
        <p:spPr>
          <a:xfrm>
            <a:off x="439738" y="2232000"/>
            <a:ext cx="6156000" cy="3816000"/>
          </a:xfrm>
          <a:solidFill>
            <a:schemeClr val="accent5"/>
          </a:solidFill>
        </p:spPr>
        <p:txBody>
          <a:bodyPr lIns="216000" tIns="108000"/>
          <a:lstStyle>
            <a:lvl1pPr marL="0" indent="0"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GB" dirty="0" smtClean="0"/>
              <a:t>Insert image here</a:t>
            </a:r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439738" y="6162675"/>
            <a:ext cx="6176962" cy="374650"/>
          </a:xfrm>
        </p:spPr>
        <p:txBody>
          <a:bodyPr/>
          <a:lstStyle>
            <a:lvl1pPr>
              <a:spcBef>
                <a:spcPts val="0"/>
              </a:spcBef>
              <a:defRPr sz="140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05458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abl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9738" y="1202400"/>
            <a:ext cx="6120000" cy="460800"/>
          </a:xfrm>
        </p:spPr>
        <p:txBody>
          <a:bodyPr anchor="t" anchorCtr="0"/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8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439738" y="6162675"/>
            <a:ext cx="6176962" cy="374650"/>
          </a:xfrm>
        </p:spPr>
        <p:txBody>
          <a:bodyPr/>
          <a:lstStyle>
            <a:lvl1pPr>
              <a:spcBef>
                <a:spcPts val="0"/>
              </a:spcBef>
              <a:defRPr sz="140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738" y="502920"/>
            <a:ext cx="2075488" cy="566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72004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577435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mag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6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9144000" cy="6858000"/>
          </a:xfrm>
          <a:solidFill>
            <a:schemeClr val="accent5"/>
          </a:solidFill>
        </p:spPr>
        <p:txBody>
          <a:bodyPr lIns="432000" tIns="324000"/>
          <a:lstStyle>
            <a:lvl1pPr marL="0" indent="0"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GB" dirty="0" smtClean="0"/>
              <a:t>Insert image here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719856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vider Slide v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9738" y="2296025"/>
            <a:ext cx="4464000" cy="562375"/>
          </a:xfrm>
        </p:spPr>
        <p:txBody>
          <a:bodyPr anchor="t" anchorCtr="0"/>
          <a:lstStyle>
            <a:lvl1pPr algn="l">
              <a:lnSpc>
                <a:spcPts val="3800"/>
              </a:lnSpc>
              <a:defRPr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9738" y="2849400"/>
            <a:ext cx="4192587" cy="2082600"/>
          </a:xfrm>
        </p:spPr>
        <p:txBody>
          <a:bodyPr/>
          <a:lstStyle>
            <a:lvl1pPr marL="0" indent="0" algn="l">
              <a:lnSpc>
                <a:spcPts val="19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n-lt"/>
              </a:defRPr>
            </a:lvl1pPr>
            <a:lvl2pPr marL="3175" indent="0" algn="l">
              <a:lnSpc>
                <a:spcPts val="1900"/>
              </a:lnSpc>
              <a:spcBef>
                <a:spcPts val="0"/>
              </a:spcBef>
              <a:buNone/>
              <a:defRPr sz="1800">
                <a:solidFill>
                  <a:schemeClr val="tx2"/>
                </a:solidFill>
                <a:latin typeface="+mj-lt"/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 smtClean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9405" y="0"/>
            <a:ext cx="3824595" cy="6858000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 rot="18932974">
            <a:off x="6433717" y="5836596"/>
            <a:ext cx="494944" cy="494944"/>
          </a:xfrm>
          <a:prstGeom prst="rect">
            <a:avLst/>
          </a:prstGeom>
          <a:solidFill>
            <a:schemeClr val="bg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738" y="502920"/>
            <a:ext cx="2075488" cy="566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34652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vider Slide v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9738" y="2296025"/>
            <a:ext cx="4464000" cy="562375"/>
          </a:xfrm>
        </p:spPr>
        <p:txBody>
          <a:bodyPr anchor="t" anchorCtr="0"/>
          <a:lstStyle>
            <a:lvl1pPr algn="l">
              <a:lnSpc>
                <a:spcPts val="3800"/>
              </a:lnSpc>
              <a:defRPr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9738" y="2849400"/>
            <a:ext cx="4192587" cy="2197800"/>
          </a:xfrm>
        </p:spPr>
        <p:txBody>
          <a:bodyPr/>
          <a:lstStyle>
            <a:lvl1pPr marL="0" indent="0" algn="l">
              <a:lnSpc>
                <a:spcPts val="19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n-lt"/>
              </a:defRPr>
            </a:lvl1pPr>
            <a:lvl2pPr marL="3175" indent="0" algn="l">
              <a:lnSpc>
                <a:spcPts val="1900"/>
              </a:lnSpc>
              <a:spcBef>
                <a:spcPts val="0"/>
              </a:spcBef>
              <a:buNone/>
              <a:defRPr sz="1800">
                <a:solidFill>
                  <a:schemeClr val="tx2"/>
                </a:solidFill>
                <a:latin typeface="+mj-lt"/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0138" y="-388"/>
            <a:ext cx="3043925" cy="6858000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 rot="18932974">
            <a:off x="6433717" y="5836596"/>
            <a:ext cx="494944" cy="494944"/>
          </a:xfrm>
          <a:prstGeom prst="rect">
            <a:avLst/>
          </a:prstGeom>
          <a:solidFill>
            <a:schemeClr val="bg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738" y="502920"/>
            <a:ext cx="2075488" cy="566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9715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534407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v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9738" y="2123225"/>
            <a:ext cx="4464000" cy="1080775"/>
          </a:xfrm>
        </p:spPr>
        <p:txBody>
          <a:bodyPr/>
          <a:lstStyle>
            <a:lvl1pPr algn="l">
              <a:lnSpc>
                <a:spcPts val="3800"/>
              </a:lnSpc>
              <a:defRPr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9738" y="3439800"/>
            <a:ext cx="4464000" cy="822600"/>
          </a:xfrm>
        </p:spPr>
        <p:txBody>
          <a:bodyPr/>
          <a:lstStyle>
            <a:lvl1pPr marL="0" indent="0" algn="l">
              <a:lnSpc>
                <a:spcPts val="1900"/>
              </a:lnSpc>
              <a:spcBef>
                <a:spcPts val="0"/>
              </a:spcBef>
              <a:buNone/>
              <a:defRPr sz="1800" b="1">
                <a:solidFill>
                  <a:schemeClr val="tx2"/>
                </a:solidFill>
                <a:latin typeface="+mj-lt"/>
              </a:defRPr>
            </a:lvl1pPr>
            <a:lvl2pPr marL="3175" indent="0" algn="l">
              <a:lnSpc>
                <a:spcPts val="1900"/>
              </a:lnSpc>
              <a:spcBef>
                <a:spcPts val="0"/>
              </a:spcBef>
              <a:buNone/>
              <a:defRPr sz="1800">
                <a:solidFill>
                  <a:schemeClr val="tx2"/>
                </a:solidFill>
                <a:latin typeface="+mj-lt"/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439738" y="5695200"/>
            <a:ext cx="2147639" cy="92333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>
              <a:lnSpc>
                <a:spcPts val="2000"/>
              </a:lnSpc>
            </a:pPr>
            <a:r>
              <a:rPr lang="en-GB" spc="-30" baseline="0" dirty="0" smtClean="0">
                <a:solidFill>
                  <a:schemeClr val="tx2"/>
                </a:solidFill>
                <a:latin typeface="+mn-lt"/>
              </a:rPr>
              <a:t>Trusted evidence.</a:t>
            </a:r>
          </a:p>
          <a:p>
            <a:pPr>
              <a:lnSpc>
                <a:spcPts val="2000"/>
              </a:lnSpc>
            </a:pPr>
            <a:r>
              <a:rPr lang="en-GB" spc="-30" baseline="0" dirty="0" smtClean="0">
                <a:solidFill>
                  <a:schemeClr val="tx2"/>
                </a:solidFill>
                <a:latin typeface="+mn-lt"/>
              </a:rPr>
              <a:t>Informed decisions.</a:t>
            </a:r>
          </a:p>
          <a:p>
            <a:pPr>
              <a:lnSpc>
                <a:spcPts val="2000"/>
              </a:lnSpc>
            </a:pPr>
            <a:r>
              <a:rPr lang="en-GB" spc="-30" baseline="0" dirty="0" smtClean="0">
                <a:solidFill>
                  <a:schemeClr val="bg2"/>
                </a:solidFill>
                <a:latin typeface="+mn-lt"/>
              </a:rPr>
              <a:t>Better health.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0138" y="-388"/>
            <a:ext cx="3043925" cy="6858000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 rot="18932974">
            <a:off x="6433717" y="5836596"/>
            <a:ext cx="494944" cy="494944"/>
          </a:xfrm>
          <a:prstGeom prst="rect">
            <a:avLst/>
          </a:prstGeom>
          <a:solidFill>
            <a:schemeClr val="bg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738" y="502920"/>
            <a:ext cx="2075488" cy="566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72368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v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 userDrawn="1"/>
        </p:nvSpPr>
        <p:spPr>
          <a:xfrm>
            <a:off x="439738" y="5695200"/>
            <a:ext cx="2147639" cy="92333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>
              <a:lnSpc>
                <a:spcPts val="2000"/>
              </a:lnSpc>
            </a:pPr>
            <a:r>
              <a:rPr lang="en-GB" spc="-30" baseline="0" dirty="0" smtClean="0">
                <a:solidFill>
                  <a:schemeClr val="tx2"/>
                </a:solidFill>
                <a:latin typeface="+mn-lt"/>
              </a:rPr>
              <a:t>Trusted evidence.</a:t>
            </a:r>
          </a:p>
          <a:p>
            <a:pPr>
              <a:lnSpc>
                <a:spcPts val="2000"/>
              </a:lnSpc>
            </a:pPr>
            <a:r>
              <a:rPr lang="en-GB" spc="-30" baseline="0" dirty="0" smtClean="0">
                <a:solidFill>
                  <a:schemeClr val="tx2"/>
                </a:solidFill>
                <a:latin typeface="+mn-lt"/>
              </a:rPr>
              <a:t>Informed decisions.</a:t>
            </a:r>
          </a:p>
          <a:p>
            <a:pPr>
              <a:lnSpc>
                <a:spcPts val="2000"/>
              </a:lnSpc>
            </a:pPr>
            <a:r>
              <a:rPr lang="en-GB" spc="-30" baseline="0" dirty="0" smtClean="0">
                <a:solidFill>
                  <a:schemeClr val="bg2"/>
                </a:solidFill>
                <a:latin typeface="+mn-lt"/>
              </a:rPr>
              <a:t>Better health.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3924000" y="0"/>
            <a:ext cx="5220000" cy="6858000"/>
          </a:xfrm>
          <a:prstGeom prst="rect">
            <a:avLst/>
          </a:prstGeom>
          <a:solidFill>
            <a:schemeClr val="tx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08000" y="1964825"/>
            <a:ext cx="4356000" cy="1080775"/>
          </a:xfrm>
        </p:spPr>
        <p:txBody>
          <a:bodyPr/>
          <a:lstStyle>
            <a:lvl1pPr algn="l">
              <a:lnSpc>
                <a:spcPts val="3800"/>
              </a:lnSpc>
              <a:defRPr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08000" y="3835800"/>
            <a:ext cx="4046400" cy="822600"/>
          </a:xfrm>
        </p:spPr>
        <p:txBody>
          <a:bodyPr/>
          <a:lstStyle>
            <a:lvl1pPr marL="0" indent="0" algn="l">
              <a:lnSpc>
                <a:spcPts val="1900"/>
              </a:lnSpc>
              <a:spcBef>
                <a:spcPts val="0"/>
              </a:spcBef>
              <a:buNone/>
              <a:defRPr sz="1800" b="1">
                <a:solidFill>
                  <a:schemeClr val="bg1"/>
                </a:solidFill>
                <a:latin typeface="+mj-lt"/>
              </a:defRPr>
            </a:lvl1pPr>
            <a:lvl2pPr marL="3175" indent="0" algn="l">
              <a:lnSpc>
                <a:spcPts val="1900"/>
              </a:lnSpc>
              <a:spcBef>
                <a:spcPts val="0"/>
              </a:spcBef>
              <a:buNone/>
              <a:defRPr sz="1800">
                <a:solidFill>
                  <a:schemeClr val="bg1"/>
                </a:solidFill>
                <a:latin typeface="+mj-lt"/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808" b="16524"/>
          <a:stretch/>
        </p:blipFill>
        <p:spPr>
          <a:xfrm>
            <a:off x="2073686" y="0"/>
            <a:ext cx="2777113" cy="68580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738" y="502920"/>
            <a:ext cx="2075488" cy="566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4355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v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9738" y="3563225"/>
            <a:ext cx="4464000" cy="1080775"/>
          </a:xfrm>
        </p:spPr>
        <p:txBody>
          <a:bodyPr/>
          <a:lstStyle>
            <a:lvl1pPr algn="l">
              <a:lnSpc>
                <a:spcPts val="3800"/>
              </a:lnSpc>
              <a:defRPr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9738" y="4728600"/>
            <a:ext cx="4464000" cy="822600"/>
          </a:xfrm>
        </p:spPr>
        <p:txBody>
          <a:bodyPr/>
          <a:lstStyle>
            <a:lvl1pPr marL="0" indent="0" algn="l">
              <a:lnSpc>
                <a:spcPts val="1900"/>
              </a:lnSpc>
              <a:spcBef>
                <a:spcPts val="0"/>
              </a:spcBef>
              <a:buNone/>
              <a:defRPr sz="1800" b="1">
                <a:solidFill>
                  <a:schemeClr val="tx2"/>
                </a:solidFill>
                <a:latin typeface="+mj-lt"/>
              </a:defRPr>
            </a:lvl1pPr>
            <a:lvl2pPr marL="3175" indent="0" algn="l">
              <a:lnSpc>
                <a:spcPts val="1900"/>
              </a:lnSpc>
              <a:spcBef>
                <a:spcPts val="0"/>
              </a:spcBef>
              <a:buNone/>
              <a:defRPr sz="1800">
                <a:solidFill>
                  <a:schemeClr val="tx2"/>
                </a:solidFill>
                <a:latin typeface="+mj-lt"/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439738" y="5695200"/>
            <a:ext cx="2147639" cy="92333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>
              <a:lnSpc>
                <a:spcPts val="2000"/>
              </a:lnSpc>
            </a:pPr>
            <a:r>
              <a:rPr lang="en-GB" spc="-30" baseline="0" dirty="0" smtClean="0">
                <a:solidFill>
                  <a:schemeClr val="tx2"/>
                </a:solidFill>
                <a:latin typeface="+mn-lt"/>
              </a:rPr>
              <a:t>Trusted evidence.</a:t>
            </a:r>
          </a:p>
          <a:p>
            <a:pPr>
              <a:lnSpc>
                <a:spcPts val="2000"/>
              </a:lnSpc>
            </a:pPr>
            <a:r>
              <a:rPr lang="en-GB" spc="-30" baseline="0" dirty="0" smtClean="0">
                <a:solidFill>
                  <a:schemeClr val="tx2"/>
                </a:solidFill>
                <a:latin typeface="+mn-lt"/>
              </a:rPr>
              <a:t>Informed decisions.</a:t>
            </a:r>
          </a:p>
          <a:p>
            <a:pPr>
              <a:lnSpc>
                <a:spcPts val="2000"/>
              </a:lnSpc>
            </a:pPr>
            <a:r>
              <a:rPr lang="en-GB" spc="-30" baseline="0" dirty="0" smtClean="0">
                <a:solidFill>
                  <a:schemeClr val="bg2"/>
                </a:solidFill>
                <a:latin typeface="+mn-lt"/>
              </a:rPr>
              <a:t>Better health.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6585" y="0"/>
            <a:ext cx="4282440" cy="6858000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 rot="18931217">
            <a:off x="6263551" y="5488794"/>
            <a:ext cx="838473" cy="838473"/>
          </a:xfrm>
          <a:prstGeom prst="rect">
            <a:avLst/>
          </a:prstGeom>
          <a:solidFill>
            <a:schemeClr val="bg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738" y="502920"/>
            <a:ext cx="2075488" cy="566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07166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Larg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2502000"/>
            <a:ext cx="9144000" cy="4356000"/>
          </a:xfrm>
          <a:solidFill>
            <a:schemeClr val="accent5"/>
          </a:solidFill>
        </p:spPr>
        <p:txBody>
          <a:bodyPr lIns="432000" tIns="108000"/>
          <a:lstStyle>
            <a:lvl1pPr marL="0" indent="0"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GB" dirty="0" smtClean="0"/>
              <a:t>Insert image here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9738" y="1295225"/>
            <a:ext cx="4464000" cy="1080775"/>
          </a:xfrm>
        </p:spPr>
        <p:txBody>
          <a:bodyPr/>
          <a:lstStyle>
            <a:lvl1pPr algn="l">
              <a:lnSpc>
                <a:spcPts val="3800"/>
              </a:lnSpc>
              <a:defRPr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28800" y="1409400"/>
            <a:ext cx="3326400" cy="822600"/>
          </a:xfrm>
        </p:spPr>
        <p:txBody>
          <a:bodyPr/>
          <a:lstStyle>
            <a:lvl1pPr marL="0" indent="0" algn="l">
              <a:lnSpc>
                <a:spcPts val="1900"/>
              </a:lnSpc>
              <a:spcBef>
                <a:spcPts val="0"/>
              </a:spcBef>
              <a:buNone/>
              <a:defRPr sz="1800" b="1">
                <a:solidFill>
                  <a:schemeClr val="tx2"/>
                </a:solidFill>
                <a:latin typeface="+mj-lt"/>
              </a:defRPr>
            </a:lvl1pPr>
            <a:lvl2pPr marL="3175" indent="0" algn="l">
              <a:lnSpc>
                <a:spcPts val="1900"/>
              </a:lnSpc>
              <a:spcBef>
                <a:spcPts val="0"/>
              </a:spcBef>
              <a:buNone/>
              <a:defRPr sz="1800">
                <a:solidFill>
                  <a:schemeClr val="tx2"/>
                </a:solidFill>
                <a:latin typeface="+mj-lt"/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738" y="502920"/>
            <a:ext cx="2075488" cy="566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304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Small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9738" y="2699225"/>
            <a:ext cx="4117862" cy="1080775"/>
          </a:xfrm>
        </p:spPr>
        <p:txBody>
          <a:bodyPr/>
          <a:lstStyle>
            <a:lvl1pPr algn="l">
              <a:lnSpc>
                <a:spcPts val="3800"/>
              </a:lnSpc>
              <a:defRPr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9738" y="3958200"/>
            <a:ext cx="4117862" cy="822600"/>
          </a:xfrm>
        </p:spPr>
        <p:txBody>
          <a:bodyPr/>
          <a:lstStyle>
            <a:lvl1pPr marL="0" indent="0" algn="l">
              <a:lnSpc>
                <a:spcPts val="1900"/>
              </a:lnSpc>
              <a:spcBef>
                <a:spcPts val="0"/>
              </a:spcBef>
              <a:buNone/>
              <a:defRPr sz="1800" b="1">
                <a:solidFill>
                  <a:schemeClr val="tx2"/>
                </a:solidFill>
                <a:latin typeface="+mj-lt"/>
              </a:defRPr>
            </a:lvl1pPr>
            <a:lvl2pPr marL="3175" indent="0" algn="l">
              <a:lnSpc>
                <a:spcPts val="1900"/>
              </a:lnSpc>
              <a:spcBef>
                <a:spcPts val="0"/>
              </a:spcBef>
              <a:buNone/>
              <a:defRPr sz="1800">
                <a:solidFill>
                  <a:schemeClr val="tx2"/>
                </a:solidFill>
                <a:latin typeface="+mj-lt"/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439738" y="5695200"/>
            <a:ext cx="2147639" cy="92333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>
              <a:lnSpc>
                <a:spcPts val="2000"/>
              </a:lnSpc>
            </a:pPr>
            <a:r>
              <a:rPr lang="en-GB" spc="-30" baseline="0" dirty="0" smtClean="0">
                <a:solidFill>
                  <a:schemeClr val="tx2"/>
                </a:solidFill>
                <a:latin typeface="+mn-lt"/>
              </a:rPr>
              <a:t>Trusted evidence.</a:t>
            </a:r>
          </a:p>
          <a:p>
            <a:pPr>
              <a:lnSpc>
                <a:spcPts val="2000"/>
              </a:lnSpc>
            </a:pPr>
            <a:r>
              <a:rPr lang="en-GB" spc="-30" baseline="0" dirty="0" smtClean="0">
                <a:solidFill>
                  <a:schemeClr val="tx2"/>
                </a:solidFill>
                <a:latin typeface="+mn-lt"/>
              </a:rPr>
              <a:t>Informed decisions.</a:t>
            </a:r>
          </a:p>
          <a:p>
            <a:pPr>
              <a:lnSpc>
                <a:spcPts val="2000"/>
              </a:lnSpc>
            </a:pPr>
            <a:r>
              <a:rPr lang="en-GB" spc="-30" baseline="0" dirty="0" smtClean="0">
                <a:solidFill>
                  <a:schemeClr val="bg2"/>
                </a:solidFill>
                <a:latin typeface="+mn-lt"/>
              </a:rPr>
              <a:t>Better health.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863"/>
          <a:stretch/>
        </p:blipFill>
        <p:spPr>
          <a:xfrm>
            <a:off x="5534025" y="0"/>
            <a:ext cx="3120980" cy="6858000"/>
          </a:xfrm>
          <a:prstGeom prst="rect">
            <a:avLst/>
          </a:prstGeom>
        </p:spPr>
      </p:pic>
      <p:sp>
        <p:nvSpPr>
          <p:cNvPr id="7" name="Picture Placeholder 6"/>
          <p:cNvSpPr>
            <a:spLocks noGrp="1"/>
          </p:cNvSpPr>
          <p:nvPr>
            <p:ph type="pic" sz="quarter" idx="10" hasCustomPrompt="1"/>
          </p:nvPr>
        </p:nvSpPr>
        <p:spPr>
          <a:xfrm>
            <a:off x="4644000" y="1324800"/>
            <a:ext cx="4500000" cy="3384000"/>
          </a:xfrm>
          <a:solidFill>
            <a:schemeClr val="accent5"/>
          </a:solidFill>
        </p:spPr>
        <p:txBody>
          <a:bodyPr lIns="432000" tIns="108000"/>
          <a:lstStyle>
            <a:lvl1pPr marL="0" indent="0"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GB" dirty="0" smtClean="0"/>
              <a:t>Insert image here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738" y="502920"/>
            <a:ext cx="2075488" cy="566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95297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Large Image v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2502000"/>
            <a:ext cx="9144000" cy="4356000"/>
          </a:xfrm>
          <a:solidFill>
            <a:schemeClr val="accent5"/>
          </a:solidFill>
        </p:spPr>
        <p:txBody>
          <a:bodyPr lIns="432000" tIns="108000"/>
          <a:lstStyle>
            <a:lvl1pPr marL="0" indent="0"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GB" dirty="0" smtClean="0"/>
              <a:t>Insert image here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9738" y="3419225"/>
            <a:ext cx="4464000" cy="1080775"/>
          </a:xfrm>
        </p:spPr>
        <p:txBody>
          <a:bodyPr/>
          <a:lstStyle>
            <a:lvl1pPr algn="l">
              <a:lnSpc>
                <a:spcPts val="3800"/>
              </a:lnSpc>
              <a:defRPr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9738" y="4627800"/>
            <a:ext cx="3326400" cy="822600"/>
          </a:xfrm>
        </p:spPr>
        <p:txBody>
          <a:bodyPr/>
          <a:lstStyle>
            <a:lvl1pPr marL="0" indent="0" algn="l">
              <a:lnSpc>
                <a:spcPts val="1900"/>
              </a:lnSpc>
              <a:spcBef>
                <a:spcPts val="0"/>
              </a:spcBef>
              <a:buNone/>
              <a:defRPr sz="1800" b="1">
                <a:solidFill>
                  <a:schemeClr val="tx2"/>
                </a:solidFill>
                <a:latin typeface="+mj-lt"/>
              </a:defRPr>
            </a:lvl1pPr>
            <a:lvl2pPr marL="3175" indent="0" algn="l">
              <a:lnSpc>
                <a:spcPts val="1900"/>
              </a:lnSpc>
              <a:spcBef>
                <a:spcPts val="0"/>
              </a:spcBef>
              <a:buNone/>
              <a:defRPr sz="1800">
                <a:solidFill>
                  <a:schemeClr val="tx2"/>
                </a:solidFill>
                <a:latin typeface="+mj-lt"/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738" y="502920"/>
            <a:ext cx="2075488" cy="566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83035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of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210838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105114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39738" y="1317600"/>
            <a:ext cx="6120000" cy="632838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9738" y="2275200"/>
            <a:ext cx="6120000" cy="39096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3656" y="0"/>
            <a:ext cx="1990344" cy="68580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738" y="502920"/>
            <a:ext cx="2075487" cy="566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1066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  <p:sldLayoutId id="2147483650" r:id="rId8"/>
    <p:sldLayoutId id="2147483656" r:id="rId9"/>
    <p:sldLayoutId id="2147483664" r:id="rId10"/>
    <p:sldLayoutId id="2147483657" r:id="rId11"/>
    <p:sldLayoutId id="2147483654" r:id="rId12"/>
    <p:sldLayoutId id="2147483665" r:id="rId13"/>
    <p:sldLayoutId id="2147483666" r:id="rId14"/>
    <p:sldLayoutId id="2147483667" r:id="rId15"/>
    <p:sldLayoutId id="2147483655" r:id="rId16"/>
  </p:sldLayoutIdLst>
  <p:txStyles>
    <p:titleStyle>
      <a:lvl1pPr algn="l" defTabSz="914400" rtl="0" eaLnBrk="1" latinLnBrk="0" hangingPunct="1">
        <a:spcBef>
          <a:spcPct val="0"/>
        </a:spcBef>
        <a:buNone/>
        <a:defRPr sz="3600" b="1" kern="1200" spc="-40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ts val="1134"/>
        </a:spcBef>
        <a:spcAft>
          <a:spcPts val="0"/>
        </a:spcAft>
        <a:buClr>
          <a:schemeClr val="bg2"/>
        </a:buClr>
        <a:buFont typeface="Arial" pitchFamily="34" charset="0"/>
        <a:buNone/>
        <a:defRPr sz="2000" kern="1200" spc="-20" baseline="0">
          <a:solidFill>
            <a:schemeClr val="tx2"/>
          </a:solidFill>
          <a:latin typeface="+mj-lt"/>
          <a:ea typeface="+mn-ea"/>
          <a:cs typeface="+mn-cs"/>
        </a:defRPr>
      </a:lvl1pPr>
      <a:lvl2pPr marL="179388" indent="-179388" algn="l" defTabSz="914400" rtl="0" eaLnBrk="1" latinLnBrk="0" hangingPunct="1">
        <a:spcBef>
          <a:spcPts val="1134"/>
        </a:spcBef>
        <a:spcAft>
          <a:spcPts val="0"/>
        </a:spcAft>
        <a:buClr>
          <a:schemeClr val="bg2"/>
        </a:buClr>
        <a:buFont typeface="Arial" pitchFamily="34" charset="0"/>
        <a:buChar char="•"/>
        <a:defRPr sz="2000" kern="1200" spc="-20" baseline="0">
          <a:solidFill>
            <a:schemeClr val="tx2"/>
          </a:solidFill>
          <a:latin typeface="+mj-lt"/>
          <a:ea typeface="+mn-ea"/>
          <a:cs typeface="+mn-cs"/>
        </a:defRPr>
      </a:lvl2pPr>
      <a:lvl3pPr marL="388938" indent="-158750" algn="l" defTabSz="914400" rtl="0" eaLnBrk="1" latinLnBrk="0" hangingPunct="1">
        <a:spcBef>
          <a:spcPts val="567"/>
        </a:spcBef>
        <a:buClr>
          <a:schemeClr val="bg2"/>
        </a:buClr>
        <a:buFont typeface="Source Sans Pro" pitchFamily="34" charset="0"/>
        <a:buChar char="–"/>
        <a:defRPr sz="1800" kern="1200" spc="-20" baseline="0">
          <a:solidFill>
            <a:schemeClr val="tx2"/>
          </a:solidFill>
          <a:latin typeface="+mj-lt"/>
          <a:ea typeface="+mn-ea"/>
          <a:cs typeface="+mn-cs"/>
        </a:defRPr>
      </a:lvl3pPr>
      <a:lvl4pPr marL="612775" indent="-195263" algn="l" defTabSz="914400" rtl="0" eaLnBrk="1" latinLnBrk="0" hangingPunct="1">
        <a:spcBef>
          <a:spcPts val="567"/>
        </a:spcBef>
        <a:buClr>
          <a:schemeClr val="bg2"/>
        </a:buClr>
        <a:buFont typeface="Arial" pitchFamily="34" charset="0"/>
        <a:buChar char="•"/>
        <a:defRPr sz="1800" kern="1200" spc="-20" baseline="0">
          <a:solidFill>
            <a:schemeClr val="tx2"/>
          </a:solidFill>
          <a:latin typeface="+mj-lt"/>
          <a:ea typeface="+mn-ea"/>
          <a:cs typeface="+mn-cs"/>
        </a:defRPr>
      </a:lvl4pPr>
      <a:lvl5pPr marL="849313" indent="-187325" algn="l" defTabSz="914400" rtl="0" eaLnBrk="1" latinLnBrk="0" hangingPunct="1">
        <a:spcBef>
          <a:spcPts val="567"/>
        </a:spcBef>
        <a:buClr>
          <a:schemeClr val="bg2"/>
        </a:buClr>
        <a:buFont typeface="Source Sans Pro" pitchFamily="34" charset="0"/>
        <a:buChar char="–"/>
        <a:defRPr sz="1800" kern="1200" spc="-20" baseline="0">
          <a:solidFill>
            <a:schemeClr val="tx2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9738" y="1443114"/>
            <a:ext cx="5590948" cy="2621279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2800" i="1" dirty="0"/>
              <a:t>Pneumatic </a:t>
            </a:r>
            <a:r>
              <a:rPr lang="en-US" sz="2800" i="1" dirty="0" err="1"/>
              <a:t>retinopexy</a:t>
            </a:r>
            <a:r>
              <a:rPr lang="en-US" sz="2800" i="1" dirty="0"/>
              <a:t> versus scleral buckle for repairing simple </a:t>
            </a:r>
            <a:r>
              <a:rPr lang="en-US" sz="2800" i="1" dirty="0" err="1"/>
              <a:t>rhegmatogenous</a:t>
            </a:r>
            <a:r>
              <a:rPr lang="en-US" sz="2800" i="1" dirty="0"/>
              <a:t> retinal detachments</a:t>
            </a:r>
            <a:r>
              <a:rPr lang="en-GB" sz="2800" i="1" dirty="0" smtClean="0"/>
              <a:t/>
            </a:r>
            <a:br>
              <a:rPr lang="en-GB" sz="2800" i="1" dirty="0" smtClean="0"/>
            </a:br>
            <a:r>
              <a:rPr lang="sv-SE" sz="1600" dirty="0" smtClean="0"/>
              <a:t/>
            </a:r>
            <a:br>
              <a:rPr lang="sv-SE" sz="1600" dirty="0" smtClean="0"/>
            </a:br>
            <a:r>
              <a:rPr lang="sv-SE" sz="1600" dirty="0" smtClean="0"/>
              <a:t>Elham Hatef, Dayse F Sena, Katherine A Fallano, Jonathan Crews, Diana V Do</a:t>
            </a: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sv-SE" sz="1600" dirty="0" smtClean="0"/>
              <a:t/>
            </a:r>
            <a:br>
              <a:rPr lang="sv-SE" sz="1600" dirty="0" smtClean="0"/>
            </a:br>
            <a:r>
              <a:rPr lang="sv-SE" sz="1600" dirty="0" smtClean="0"/>
              <a:t>Issue </a:t>
            </a:r>
            <a:r>
              <a:rPr lang="sv-SE" sz="1600" dirty="0"/>
              <a:t>5</a:t>
            </a:r>
            <a:r>
              <a:rPr lang="sv-SE" sz="1600" dirty="0" smtClean="0"/>
              <a:t>, 2015</a:t>
            </a:r>
            <a:endParaRPr lang="en-GB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9738" y="4467388"/>
            <a:ext cx="4464000" cy="822600"/>
          </a:xfrm>
        </p:spPr>
        <p:txBody>
          <a:bodyPr/>
          <a:lstStyle/>
          <a:p>
            <a:r>
              <a:rPr lang="en-GB" dirty="0" smtClean="0"/>
              <a:t>A presentation to:</a:t>
            </a:r>
          </a:p>
          <a:p>
            <a:r>
              <a:rPr lang="en-GB" b="0" dirty="0" smtClean="0"/>
              <a:t>Meeting name</a:t>
            </a:r>
          </a:p>
          <a:p>
            <a:pPr lvl="1"/>
            <a:r>
              <a:rPr lang="en-GB" dirty="0" smtClean="0"/>
              <a:t>Date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72792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AAAA"/>
                </a:solidFill>
              </a:rPr>
              <a:t>05: Conclusions</a:t>
            </a:r>
            <a:endParaRPr lang="en-GB" dirty="0">
              <a:solidFill>
                <a:srgbClr val="00AAAA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9737" y="2275200"/>
            <a:ext cx="6919005" cy="3909600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“…</a:t>
            </a:r>
            <a:r>
              <a:rPr lang="en-US" dirty="0"/>
              <a:t> pneumatic </a:t>
            </a:r>
            <a:r>
              <a:rPr lang="en-US" dirty="0" err="1"/>
              <a:t>retinopexy</a:t>
            </a:r>
            <a:r>
              <a:rPr lang="en-US"/>
              <a:t> may result in lower rates of reattachment and higher rates of recurrence than scleral buckle for eyes with RRD, but does not rule out no difference between </a:t>
            </a:r>
            <a:r>
              <a:rPr lang="en-US"/>
              <a:t>procedures</a:t>
            </a:r>
            <a:r>
              <a:rPr lang="en-US" smtClean="0"/>
              <a:t>.”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31948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>
                <a:solidFill>
                  <a:srgbClr val="00AAAA"/>
                </a:solidFill>
              </a:rPr>
              <a:t>06: </a:t>
            </a:r>
            <a:r>
              <a:rPr lang="en-GB" dirty="0">
                <a:solidFill>
                  <a:srgbClr val="00AAAA"/>
                </a:solidFill>
              </a:rPr>
              <a:t>Acknowledgements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9738" y="2112820"/>
            <a:ext cx="7387092" cy="3909600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 smtClean="0"/>
              <a:t>Cochrane Eyes and Vision US Satellite, funded by the National Eye Institute, National Institutes of Health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 smtClean="0"/>
              <a:t>Cochrane Eyes and Vision Editorial Base, funded by the UK National Health Service Research and Development </a:t>
            </a:r>
            <a:r>
              <a:rPr lang="en-US" sz="1800" dirty="0" err="1" smtClean="0"/>
              <a:t>Programme</a:t>
            </a:r>
            <a:endParaRPr lang="en-US" sz="18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1800" dirty="0"/>
              <a:t>Elham Hatef, Dayse F Sena, Katherine A Fallano, Jonathan Crews, Diana V Do </a:t>
            </a:r>
            <a:endParaRPr lang="sv-SE" sz="1800" dirty="0" smtClean="0"/>
          </a:p>
          <a:p>
            <a:r>
              <a:rPr lang="sv-SE" sz="1800" b="1" dirty="0" smtClean="0"/>
              <a:t>Review citation</a:t>
            </a:r>
          </a:p>
          <a:p>
            <a:r>
              <a:rPr lang="en-US" sz="1800" u="sng" dirty="0" err="1"/>
              <a:t>Hatef</a:t>
            </a:r>
            <a:r>
              <a:rPr lang="en-US" sz="1800" u="sng" dirty="0"/>
              <a:t> E, </a:t>
            </a:r>
            <a:r>
              <a:rPr lang="en-US" sz="1800" u="sng" dirty="0" err="1"/>
              <a:t>Sena</a:t>
            </a:r>
            <a:r>
              <a:rPr lang="en-US" sz="1800" u="sng" dirty="0"/>
              <a:t> DF, </a:t>
            </a:r>
            <a:r>
              <a:rPr lang="en-US" sz="1800" u="sng" dirty="0" err="1"/>
              <a:t>Fallano</a:t>
            </a:r>
            <a:r>
              <a:rPr lang="en-US" sz="1800" u="sng" dirty="0"/>
              <a:t> KA, Crews J, Do DV. Pneumatic </a:t>
            </a:r>
            <a:r>
              <a:rPr lang="en-US" sz="1800" u="sng" dirty="0" err="1"/>
              <a:t>retinopexy</a:t>
            </a:r>
            <a:r>
              <a:rPr lang="en-US" sz="1800" u="sng" dirty="0"/>
              <a:t> versus scleral buckle for repairing simple </a:t>
            </a:r>
            <a:r>
              <a:rPr lang="en-US" sz="1800" u="sng" dirty="0" err="1"/>
              <a:t>rhegmatogenous</a:t>
            </a:r>
            <a:r>
              <a:rPr lang="en-US" sz="1800" u="sng" dirty="0"/>
              <a:t> retinal detachments. Cochrane Database of Systematic Reviews 2015, Issue 5. Art. No.: CD008350. DOI: 10.1002/14651858.CD008350.pub2</a:t>
            </a:r>
            <a:endParaRPr lang="sv-SE" sz="1800" b="1" u="sng" dirty="0" smtClean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2420" y="280431"/>
            <a:ext cx="1182813" cy="874787"/>
          </a:xfrm>
          <a:prstGeom prst="rect">
            <a:avLst/>
          </a:prstGeom>
        </p:spPr>
      </p:pic>
      <p:pic>
        <p:nvPicPr>
          <p:cNvPr id="7" name="Picture 1" descr="nei_log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74765" y="280430"/>
            <a:ext cx="1528110" cy="874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949406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AAAA"/>
                </a:solidFill>
              </a:rPr>
              <a:t>Table of Contents</a:t>
            </a:r>
            <a:endParaRPr lang="en-GB" dirty="0">
              <a:solidFill>
                <a:srgbClr val="00AAAA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0891007"/>
              </p:ext>
            </p:extLst>
          </p:nvPr>
        </p:nvGraphicFramePr>
        <p:xfrm>
          <a:off x="444500" y="2282825"/>
          <a:ext cx="6134021" cy="266619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7400"/>
                <a:gridCol w="5856621"/>
              </a:tblGrid>
              <a:tr h="444365">
                <a:tc>
                  <a:txBody>
                    <a:bodyPr/>
                    <a:lstStyle/>
                    <a:p>
                      <a:r>
                        <a:rPr lang="en-GB" sz="1400" b="1" dirty="0" smtClean="0">
                          <a:solidFill>
                            <a:schemeClr val="bg2"/>
                          </a:solidFill>
                          <a:latin typeface="+mj-lt"/>
                        </a:rPr>
                        <a:t>01</a:t>
                      </a:r>
                      <a:endParaRPr lang="en-GB" sz="1400" b="1" dirty="0">
                        <a:solidFill>
                          <a:schemeClr val="bg2"/>
                        </a:solidFill>
                        <a:latin typeface="+mj-lt"/>
                      </a:endParaRPr>
                    </a:p>
                  </a:txBody>
                  <a:tcPr marL="0" marR="0" marT="36000" marB="0"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solidFill>
                            <a:schemeClr val="tx2"/>
                          </a:solidFill>
                        </a:rPr>
                        <a:t>Background</a:t>
                      </a:r>
                    </a:p>
                  </a:txBody>
                  <a:tcPr marL="0" marR="1080000" marT="36000" marB="0"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4365">
                <a:tc>
                  <a:txBody>
                    <a:bodyPr/>
                    <a:lstStyle/>
                    <a:p>
                      <a:r>
                        <a:rPr lang="en-GB" sz="1400" b="1" dirty="0" smtClean="0">
                          <a:solidFill>
                            <a:schemeClr val="bg2"/>
                          </a:solidFill>
                          <a:latin typeface="+mj-lt"/>
                        </a:rPr>
                        <a:t>02</a:t>
                      </a:r>
                      <a:endParaRPr lang="en-GB" sz="1400" b="1" dirty="0">
                        <a:solidFill>
                          <a:schemeClr val="bg2"/>
                        </a:solidFill>
                        <a:latin typeface="+mj-lt"/>
                      </a:endParaRPr>
                    </a:p>
                  </a:txBody>
                  <a:tcPr marL="0" marR="0" marT="36000" marB="0"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solidFill>
                            <a:schemeClr val="tx2"/>
                          </a:solidFill>
                        </a:rPr>
                        <a:t>Types</a:t>
                      </a:r>
                      <a:r>
                        <a:rPr lang="en-GB" sz="1400" baseline="0" dirty="0" smtClean="0">
                          <a:solidFill>
                            <a:schemeClr val="tx2"/>
                          </a:solidFill>
                        </a:rPr>
                        <a:t> of studies</a:t>
                      </a:r>
                      <a:endParaRPr lang="en-GB" sz="1400" dirty="0" smtClean="0">
                        <a:solidFill>
                          <a:schemeClr val="tx2"/>
                        </a:solidFill>
                      </a:endParaRPr>
                    </a:p>
                  </a:txBody>
                  <a:tcPr marL="0" marR="1080000" marT="36000" marB="0"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4365">
                <a:tc>
                  <a:txBody>
                    <a:bodyPr/>
                    <a:lstStyle/>
                    <a:p>
                      <a:r>
                        <a:rPr lang="en-GB" sz="1400" b="1" dirty="0" smtClean="0">
                          <a:solidFill>
                            <a:schemeClr val="bg2"/>
                          </a:solidFill>
                          <a:latin typeface="+mj-lt"/>
                        </a:rPr>
                        <a:t>03</a:t>
                      </a:r>
                      <a:endParaRPr lang="en-GB" sz="1400" b="1" dirty="0">
                        <a:solidFill>
                          <a:schemeClr val="bg2"/>
                        </a:solidFill>
                        <a:latin typeface="+mj-lt"/>
                      </a:endParaRPr>
                    </a:p>
                  </a:txBody>
                  <a:tcPr marL="0" marR="0" marT="36000" marB="0"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solidFill>
                            <a:schemeClr val="tx2"/>
                          </a:solidFill>
                        </a:rPr>
                        <a:t>Key results</a:t>
                      </a:r>
                    </a:p>
                  </a:txBody>
                  <a:tcPr marL="0" marR="1080000" marT="36000" marB="0"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4365">
                <a:tc>
                  <a:txBody>
                    <a:bodyPr/>
                    <a:lstStyle/>
                    <a:p>
                      <a:r>
                        <a:rPr lang="en-GB" sz="1400" b="1" dirty="0" smtClean="0">
                          <a:solidFill>
                            <a:schemeClr val="bg2"/>
                          </a:solidFill>
                          <a:latin typeface="+mj-lt"/>
                        </a:rPr>
                        <a:t>04</a:t>
                      </a:r>
                      <a:endParaRPr lang="en-GB" sz="1400" b="1" dirty="0">
                        <a:solidFill>
                          <a:schemeClr val="bg2"/>
                        </a:solidFill>
                        <a:latin typeface="+mj-lt"/>
                      </a:endParaRPr>
                    </a:p>
                  </a:txBody>
                  <a:tcPr marL="0" marR="0" marT="36000" marB="0"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solidFill>
                            <a:schemeClr val="tx2"/>
                          </a:solidFill>
                        </a:rPr>
                        <a:t>Tables (Risk of Bias/Forest Plots)</a:t>
                      </a:r>
                    </a:p>
                  </a:txBody>
                  <a:tcPr marL="0" marR="1080000" marT="36000" marB="0"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4365">
                <a:tc>
                  <a:txBody>
                    <a:bodyPr/>
                    <a:lstStyle/>
                    <a:p>
                      <a:r>
                        <a:rPr lang="en-GB" sz="1400" b="1" dirty="0" smtClean="0">
                          <a:solidFill>
                            <a:schemeClr val="bg2"/>
                          </a:solidFill>
                          <a:latin typeface="+mj-lt"/>
                        </a:rPr>
                        <a:t>05</a:t>
                      </a:r>
                      <a:endParaRPr lang="en-GB" sz="1400" b="1" dirty="0">
                        <a:solidFill>
                          <a:schemeClr val="bg2"/>
                        </a:solidFill>
                        <a:latin typeface="+mj-lt"/>
                      </a:endParaRPr>
                    </a:p>
                  </a:txBody>
                  <a:tcPr marL="0" marR="0" marT="36000" marB="0"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solidFill>
                            <a:schemeClr val="tx2"/>
                          </a:solidFill>
                        </a:rPr>
                        <a:t>Conclusions</a:t>
                      </a:r>
                    </a:p>
                  </a:txBody>
                  <a:tcPr marL="0" marR="1080000" marT="36000" marB="0"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4365">
                <a:tc>
                  <a:txBody>
                    <a:bodyPr/>
                    <a:lstStyle/>
                    <a:p>
                      <a:r>
                        <a:rPr lang="en-GB" sz="1400" b="1" dirty="0" smtClean="0">
                          <a:solidFill>
                            <a:schemeClr val="bg2"/>
                          </a:solidFill>
                          <a:latin typeface="+mj-lt"/>
                        </a:rPr>
                        <a:t>06</a:t>
                      </a:r>
                      <a:endParaRPr lang="en-GB" sz="1400" b="1" dirty="0">
                        <a:solidFill>
                          <a:schemeClr val="bg2"/>
                        </a:solidFill>
                        <a:latin typeface="+mj-lt"/>
                      </a:endParaRPr>
                    </a:p>
                  </a:txBody>
                  <a:tcPr marL="0" marR="0" marT="36000" marB="0"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solidFill>
                            <a:schemeClr val="tx2"/>
                          </a:solidFill>
                        </a:rPr>
                        <a:t>Acknowledgements</a:t>
                      </a:r>
                      <a:endParaRPr lang="en-GB" sz="1400" baseline="0" dirty="0" smtClean="0">
                        <a:solidFill>
                          <a:schemeClr val="tx2"/>
                        </a:solidFill>
                      </a:endParaRPr>
                    </a:p>
                  </a:txBody>
                  <a:tcPr marL="0" marR="1080000" marT="36000" marB="0"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202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AAAA"/>
                </a:solidFill>
              </a:rPr>
              <a:t>01: Background</a:t>
            </a:r>
            <a:endParaRPr lang="en-GB" dirty="0">
              <a:solidFill>
                <a:srgbClr val="00AAAA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9738" y="2275200"/>
            <a:ext cx="6838886" cy="3909600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err="1" smtClean="0"/>
              <a:t>Rhegmatogenous</a:t>
            </a:r>
            <a:r>
              <a:rPr lang="en-US" dirty="0" smtClean="0"/>
              <a:t> retinal </a:t>
            </a:r>
            <a:r>
              <a:rPr lang="en-US" dirty="0"/>
              <a:t>detachment </a:t>
            </a:r>
            <a:r>
              <a:rPr lang="en-US" dirty="0" smtClean="0"/>
              <a:t>(RDD) is a break in the sensory retina, caused by traction on the retina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Pneumatic </a:t>
            </a:r>
            <a:r>
              <a:rPr lang="en-US" dirty="0" err="1" smtClean="0"/>
              <a:t>retinopexy</a:t>
            </a:r>
            <a:r>
              <a:rPr lang="en-US" dirty="0" smtClean="0"/>
              <a:t>, scleral buckle, and vitrectomy are all accepted treatments for RDD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Objective:</a:t>
            </a:r>
          </a:p>
          <a:p>
            <a:pPr marL="522288" lvl="1" indent="-342900"/>
            <a:r>
              <a:rPr lang="en-US" b="1" dirty="0"/>
              <a:t>to assess the effectiveness and safety of pneumatic </a:t>
            </a:r>
            <a:r>
              <a:rPr lang="en-US" b="1" dirty="0" err="1"/>
              <a:t>retinopexy</a:t>
            </a:r>
            <a:r>
              <a:rPr lang="en-US" b="1" dirty="0"/>
              <a:t> versus scleral buckle or pneumatic </a:t>
            </a:r>
            <a:r>
              <a:rPr lang="en-US" b="1" dirty="0" err="1"/>
              <a:t>retinopexy</a:t>
            </a:r>
            <a:r>
              <a:rPr lang="en-US" b="1" dirty="0"/>
              <a:t> versus a combination treatment of scleral buckle and vitrectomy for people with RRD</a:t>
            </a:r>
            <a:endParaRPr lang="en-US" b="1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85056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AAAA"/>
                </a:solidFill>
              </a:rPr>
              <a:t>02: Types of studies</a:t>
            </a:r>
            <a:endParaRPr lang="en-GB" dirty="0">
              <a:solidFill>
                <a:srgbClr val="00AAAA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9737" y="2275200"/>
            <a:ext cx="6919005" cy="3909600"/>
          </a:xfrm>
        </p:spPr>
        <p:txBody>
          <a:bodyPr/>
          <a:lstStyle/>
          <a:p>
            <a:pPr marL="0" lvl="1" indent="0">
              <a:buNone/>
            </a:pPr>
            <a:r>
              <a:rPr lang="en-GB" b="1" dirty="0" smtClean="0"/>
              <a:t>Participants</a:t>
            </a:r>
          </a:p>
          <a:p>
            <a:pPr marL="0" lvl="1" indent="0">
              <a:buNone/>
            </a:pPr>
            <a:r>
              <a:rPr lang="en-GB" dirty="0" smtClean="0"/>
              <a:t>218 eyes of 216 participants</a:t>
            </a:r>
          </a:p>
          <a:p>
            <a:pPr marL="0" lvl="1" indent="0">
              <a:buNone/>
            </a:pPr>
            <a:r>
              <a:rPr lang="en-GB" b="1" dirty="0" smtClean="0"/>
              <a:t>Interventions</a:t>
            </a:r>
          </a:p>
          <a:p>
            <a:pPr marL="0" lvl="1" indent="0">
              <a:buNone/>
            </a:pPr>
            <a:r>
              <a:rPr lang="en-GB" dirty="0" smtClean="0"/>
              <a:t>Pneumatic </a:t>
            </a:r>
            <a:r>
              <a:rPr lang="en-GB" dirty="0" err="1" smtClean="0"/>
              <a:t>retinopexy</a:t>
            </a:r>
            <a:r>
              <a:rPr lang="en-GB" dirty="0" smtClean="0"/>
              <a:t> </a:t>
            </a:r>
          </a:p>
          <a:p>
            <a:pPr marL="0" lvl="1" indent="0">
              <a:buNone/>
            </a:pPr>
            <a:r>
              <a:rPr lang="en-GB" dirty="0" smtClean="0"/>
              <a:t>	VERSUS</a:t>
            </a:r>
          </a:p>
          <a:p>
            <a:pPr marL="0" lvl="1" indent="0">
              <a:buNone/>
            </a:pPr>
            <a:r>
              <a:rPr lang="en-GB" dirty="0" smtClean="0"/>
              <a:t>Scleral buckle 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482325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AAAA"/>
                </a:solidFill>
              </a:rPr>
              <a:t>03: Key results</a:t>
            </a:r>
            <a:endParaRPr lang="en-GB" dirty="0">
              <a:solidFill>
                <a:srgbClr val="00AAAA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9737" y="2275200"/>
            <a:ext cx="6919005" cy="3909600"/>
          </a:xfrm>
        </p:spPr>
        <p:txBody>
          <a:bodyPr/>
          <a:lstStyle/>
          <a:p>
            <a:r>
              <a:rPr lang="en-GB" dirty="0" smtClean="0"/>
              <a:t>“</a:t>
            </a:r>
            <a:r>
              <a:rPr lang="en-US" dirty="0"/>
              <a:t>Both studies showed fewer eyes achieving retinal reattachment in the pneumatic </a:t>
            </a:r>
            <a:r>
              <a:rPr lang="en-US" dirty="0" err="1"/>
              <a:t>retinopexy</a:t>
            </a:r>
            <a:r>
              <a:rPr lang="en-US" dirty="0"/>
              <a:t> group compared with the scleral buckle group by six-months </a:t>
            </a:r>
            <a:r>
              <a:rPr lang="en-US" dirty="0" smtClean="0"/>
              <a:t>follow-up…”</a:t>
            </a:r>
          </a:p>
          <a:p>
            <a:r>
              <a:rPr lang="en-US" dirty="0"/>
              <a:t>	</a:t>
            </a:r>
            <a:r>
              <a:rPr lang="en-US" dirty="0" smtClean="0"/>
              <a:t>RR 0.89, 95% CI 0.77 to 1.02; 218 eyes</a:t>
            </a:r>
          </a:p>
          <a:p>
            <a:r>
              <a:rPr lang="en-US" dirty="0" smtClean="0"/>
              <a:t>“</a:t>
            </a:r>
            <a:r>
              <a:rPr lang="en-US" dirty="0"/>
              <a:t>Eyes in the pneumatic </a:t>
            </a:r>
            <a:r>
              <a:rPr lang="en-US" dirty="0" err="1"/>
              <a:t>retinopexy</a:t>
            </a:r>
            <a:r>
              <a:rPr lang="en-US" dirty="0"/>
              <a:t> group also were more likely to have had a recurrence of retinal detachment by six-months </a:t>
            </a:r>
            <a:r>
              <a:rPr lang="en-US" dirty="0" smtClean="0"/>
              <a:t>follow-up…”</a:t>
            </a:r>
          </a:p>
          <a:p>
            <a:r>
              <a:rPr lang="en-US" dirty="0"/>
              <a:t>	</a:t>
            </a:r>
            <a:r>
              <a:rPr lang="en-US" dirty="0" smtClean="0"/>
              <a:t>RR 1.80, CI 1.00 to 3.24, 218 eyes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58475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04: Tables</a:t>
            </a:r>
            <a:endParaRPr lang="en-US" dirty="0"/>
          </a:p>
        </p:txBody>
      </p:sp>
      <p:pic>
        <p:nvPicPr>
          <p:cNvPr id="1026" name="Picture 2" descr="Fig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2005" y="2039648"/>
            <a:ext cx="3423966" cy="4261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725042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830" y="1473717"/>
            <a:ext cx="7065033" cy="632838"/>
          </a:xfrm>
        </p:spPr>
        <p:txBody>
          <a:bodyPr/>
          <a:lstStyle/>
          <a:p>
            <a:r>
              <a:rPr lang="en-US" dirty="0" smtClean="0"/>
              <a:t>04: </a:t>
            </a:r>
            <a:r>
              <a:rPr lang="en-US" dirty="0" smtClean="0"/>
              <a:t>Tables</a:t>
            </a:r>
            <a:br>
              <a:rPr lang="en-US" dirty="0" smtClean="0"/>
            </a:br>
            <a:r>
              <a:rPr lang="en-US" sz="2400" b="0" dirty="0" smtClean="0"/>
              <a:t>Reattachment of the retina at 6 months follow-up</a:t>
            </a:r>
            <a:endParaRPr lang="en-US" sz="2400" b="0" dirty="0"/>
          </a:p>
        </p:txBody>
      </p:sp>
      <p:pic>
        <p:nvPicPr>
          <p:cNvPr id="2050" name="Picture 2" descr="Analysis 1.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784" y="2504803"/>
            <a:ext cx="8096250" cy="2247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533349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584" y="1752498"/>
            <a:ext cx="7589140" cy="632838"/>
          </a:xfrm>
        </p:spPr>
        <p:txBody>
          <a:bodyPr/>
          <a:lstStyle/>
          <a:p>
            <a:r>
              <a:rPr lang="en-US" dirty="0" smtClean="0"/>
              <a:t>04: </a:t>
            </a:r>
            <a:r>
              <a:rPr lang="en-US" dirty="0" smtClean="0"/>
              <a:t>Tables</a:t>
            </a:r>
            <a:br>
              <a:rPr lang="en-US" dirty="0" smtClean="0"/>
            </a:br>
            <a:r>
              <a:rPr lang="en-US" sz="2400" b="0" dirty="0" smtClean="0"/>
              <a:t>Recurrence of retinal detachment through 6 months follow-up</a:t>
            </a:r>
            <a:endParaRPr lang="en-US" sz="2400" b="0" dirty="0"/>
          </a:p>
        </p:txBody>
      </p:sp>
      <p:pic>
        <p:nvPicPr>
          <p:cNvPr id="3074" name="Picture 2" descr="Analysis 1.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029" y="2962005"/>
            <a:ext cx="8096250" cy="2247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15084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584" y="1752498"/>
            <a:ext cx="7589140" cy="632838"/>
          </a:xfrm>
        </p:spPr>
        <p:txBody>
          <a:bodyPr/>
          <a:lstStyle/>
          <a:p>
            <a:r>
              <a:rPr lang="en-US" dirty="0" smtClean="0"/>
              <a:t>04: </a:t>
            </a:r>
            <a:r>
              <a:rPr lang="en-US" dirty="0" smtClean="0"/>
              <a:t>Tables</a:t>
            </a:r>
            <a:br>
              <a:rPr lang="en-US" dirty="0" smtClean="0"/>
            </a:br>
            <a:r>
              <a:rPr lang="en-US" sz="2400" b="0" dirty="0" smtClean="0"/>
              <a:t>Adverse events through 6 months follow-up</a:t>
            </a:r>
            <a:endParaRPr lang="en-US" sz="2400" b="0" dirty="0"/>
          </a:p>
        </p:txBody>
      </p:sp>
      <p:pic>
        <p:nvPicPr>
          <p:cNvPr id="4098" name="Picture 2" descr="Analysis 1.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390" y="2877517"/>
            <a:ext cx="8096250" cy="3162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62466850"/>
      </p:ext>
    </p:extLst>
  </p:cSld>
  <p:clrMapOvr>
    <a:masterClrMapping/>
  </p:clrMapOvr>
</p:sld>
</file>

<file path=ppt/theme/theme1.xml><?xml version="1.0" encoding="utf-8"?>
<a:theme xmlns:a="http://schemas.openxmlformats.org/drawingml/2006/main" name="CEVG_Branded_PPT_Template">
  <a:themeElements>
    <a:clrScheme name="Cochrane teal">
      <a:dk1>
        <a:srgbClr val="000000"/>
      </a:dk1>
      <a:lt1>
        <a:srgbClr val="FFFFFF"/>
      </a:lt1>
      <a:dk2>
        <a:srgbClr val="002D64"/>
      </a:dk2>
      <a:lt2>
        <a:srgbClr val="00AAAA"/>
      </a:lt2>
      <a:accent1>
        <a:srgbClr val="002D64"/>
      </a:accent1>
      <a:accent2>
        <a:srgbClr val="00AAAA"/>
      </a:accent2>
      <a:accent3>
        <a:srgbClr val="696969"/>
      </a:accent3>
      <a:accent4>
        <a:srgbClr val="999999"/>
      </a:accent4>
      <a:accent5>
        <a:srgbClr val="CCCCCC"/>
      </a:accent5>
      <a:accent6>
        <a:srgbClr val="E6E6E6"/>
      </a:accent6>
      <a:hlink>
        <a:srgbClr val="002D64"/>
      </a:hlink>
      <a:folHlink>
        <a:srgbClr val="002D64"/>
      </a:folHlink>
    </a:clrScheme>
    <a:fontScheme name="Cochrane">
      <a:majorFont>
        <a:latin typeface="Source Sans Pro"/>
        <a:ea typeface=""/>
        <a:cs typeface=""/>
      </a:majorFont>
      <a:minorFont>
        <a:latin typeface="Source Sans Pro Semibol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3175">
          <a:solidFill>
            <a:schemeClr val="tx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CEVG_Branded_PPT_Template" id="{2CF02060-34C0-4EB9-9B0E-5DFA36141274}" vid="{F6CDF083-06D5-45CC-AEC5-A8B4676F014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CEVG_Branded_PPT_Template</Template>
  <TotalTime>584</TotalTime>
  <Words>278</Words>
  <Application>Microsoft Office PowerPoint</Application>
  <PresentationFormat>On-screen Show (4:3)</PresentationFormat>
  <Paragraphs>53</Paragraphs>
  <Slides>11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Source Sans Pro</vt:lpstr>
      <vt:lpstr>Source Sans Pro Semibold</vt:lpstr>
      <vt:lpstr>CEVG_Branded_PPT_Template</vt:lpstr>
      <vt:lpstr>Pneumatic retinopexy versus scleral buckle for repairing simple rhegmatogenous retinal detachments  Elham Hatef, Dayse F Sena, Katherine A Fallano, Jonathan Crews, Diana V Do  Issue 5, 2015</vt:lpstr>
      <vt:lpstr>Table of Contents</vt:lpstr>
      <vt:lpstr>01: Background</vt:lpstr>
      <vt:lpstr>02: Types of studies</vt:lpstr>
      <vt:lpstr>03: Key results</vt:lpstr>
      <vt:lpstr>04: Tables</vt:lpstr>
      <vt:lpstr>04: Tables Reattachment of the retina at 6 months follow-up</vt:lpstr>
      <vt:lpstr>04: Tables Recurrence of retinal detachment through 6 months follow-up</vt:lpstr>
      <vt:lpstr>04: Tables Adverse events through 6 months follow-up</vt:lpstr>
      <vt:lpstr>05: Conclusions</vt:lpstr>
      <vt:lpstr>06: Acknowledgements</vt:lpstr>
    </vt:vector>
  </TitlesOfParts>
  <Company>Johns Hopkins School of Public Health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 on two lines maximum</dc:title>
  <dc:creator>64bit</dc:creator>
  <cp:lastModifiedBy>Money, Sarah</cp:lastModifiedBy>
  <cp:revision>47</cp:revision>
  <cp:lastPrinted>2016-02-03T18:10:19Z</cp:lastPrinted>
  <dcterms:created xsi:type="dcterms:W3CDTF">2016-01-08T19:44:44Z</dcterms:created>
  <dcterms:modified xsi:type="dcterms:W3CDTF">2017-06-19T20:51:51Z</dcterms:modified>
</cp:coreProperties>
</file>