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3" r:id="rId3"/>
    <p:sldId id="264" r:id="rId4"/>
    <p:sldId id="265" r:id="rId5"/>
    <p:sldId id="276" r:id="rId6"/>
    <p:sldId id="277" r:id="rId7"/>
    <p:sldId id="279" r:id="rId8"/>
    <p:sldId id="274" r:id="rId9"/>
    <p:sldId id="275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94" autoAdjust="0"/>
    <p:restoredTop sz="99819" autoAdjust="0"/>
  </p:normalViewPr>
  <p:slideViewPr>
    <p:cSldViewPr snapToGrid="0" showGuides="1">
      <p:cViewPr varScale="1">
        <p:scale>
          <a:sx n="86" d="100"/>
          <a:sy n="86" d="100"/>
        </p:scale>
        <p:origin x="102" y="96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-3492" y="-96"/>
      </p:cViewPr>
      <p:guideLst>
        <p:guide orient="horz" pos="2928"/>
        <p:guide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905315E-2112-4077-9ABB-00B2122D5DF1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52E473-AF25-45EF-8768-FA17C1F5F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7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49739" y="4415790"/>
            <a:ext cx="4710923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156718" y="8831580"/>
            <a:ext cx="853682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Source Sans Pro" pitchFamily="34" charset="0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1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411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903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38702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9137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7156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39738" y="2232000"/>
            <a:ext cx="6156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545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02400"/>
            <a:ext cx="6120000" cy="460800"/>
          </a:xfrm>
        </p:spPr>
        <p:txBody>
          <a:bodyPr anchor="t" anchorCtr="0"/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0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1985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08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6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7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4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3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24000" y="0"/>
            <a:ext cx="5220000" cy="68580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0" y="1964825"/>
            <a:ext cx="4356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8000" y="3835800"/>
            <a:ext cx="404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8" b="16524"/>
          <a:stretch/>
        </p:blipFill>
        <p:spPr>
          <a:xfrm>
            <a:off x="2073686" y="0"/>
            <a:ext cx="2777113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35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56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7286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585" y="0"/>
            <a:ext cx="4282440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1217">
            <a:off x="6263551" y="5488794"/>
            <a:ext cx="838473" cy="838473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71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95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8800" y="14094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04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699225"/>
            <a:ext cx="4117862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958200"/>
            <a:ext cx="4117862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3"/>
          <a:stretch/>
        </p:blipFill>
        <p:spPr>
          <a:xfrm>
            <a:off x="5534025" y="0"/>
            <a:ext cx="3120980" cy="6858000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644000" y="1324800"/>
            <a:ext cx="4500000" cy="3384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2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419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6278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51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9738" y="1317600"/>
            <a:ext cx="612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738" y="2275200"/>
            <a:ext cx="6120000" cy="39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656" y="0"/>
            <a:ext cx="1990344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7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50" r:id="rId8"/>
    <p:sldLayoutId id="2147483656" r:id="rId9"/>
    <p:sldLayoutId id="2147483664" r:id="rId10"/>
    <p:sldLayoutId id="2147483657" r:id="rId11"/>
    <p:sldLayoutId id="2147483654" r:id="rId12"/>
    <p:sldLayoutId id="2147483665" r:id="rId13"/>
    <p:sldLayoutId id="2147483666" r:id="rId14"/>
    <p:sldLayoutId id="2147483667" r:id="rId15"/>
    <p:sldLayoutId id="214748365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 spc="-4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None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Char char="•"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defTabSz="914400" rtl="0" eaLnBrk="1" latinLnBrk="0" hangingPunct="1">
        <a:spcBef>
          <a:spcPts val="567"/>
        </a:spcBef>
        <a:buClr>
          <a:schemeClr val="bg2"/>
        </a:buClr>
        <a:buFont typeface="Arial" pitchFamily="34" charset="0"/>
        <a:buChar char="•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33049"/>
            <a:ext cx="5590948" cy="2621279"/>
          </a:xfrm>
        </p:spPr>
        <p:txBody>
          <a:bodyPr/>
          <a:lstStyle/>
          <a:p>
            <a:r>
              <a:rPr lang="en-GB" sz="2800" i="1" dirty="0" smtClean="0"/>
              <a:t>Peripheral </a:t>
            </a:r>
            <a:r>
              <a:rPr lang="en-GB" sz="2800" i="1" dirty="0" err="1" smtClean="0"/>
              <a:t>iridotomy</a:t>
            </a:r>
            <a:r>
              <a:rPr lang="en-GB" sz="2800" i="1" dirty="0" smtClean="0"/>
              <a:t> for pigmentary glaucoma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sv-SE" sz="1600" dirty="0" smtClean="0"/>
              <a:t>Manuele Michelessi, Kristina Lindsley</a:t>
            </a:r>
            <a:br>
              <a:rPr lang="sv-SE" sz="1600" dirty="0" smtClean="0"/>
            </a:br>
            <a:r>
              <a:rPr lang="sv-SE" sz="1600" dirty="0" smtClean="0"/>
              <a:t>Issue 2, 2016</a:t>
            </a:r>
            <a:endParaRPr lang="en-GB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207896"/>
            <a:ext cx="4464000" cy="822600"/>
          </a:xfrm>
        </p:spPr>
        <p:txBody>
          <a:bodyPr/>
          <a:lstStyle/>
          <a:p>
            <a:r>
              <a:rPr lang="en-GB" dirty="0" smtClean="0"/>
              <a:t>A presentation to:</a:t>
            </a:r>
          </a:p>
          <a:p>
            <a:r>
              <a:rPr lang="en-GB" b="0" dirty="0" smtClean="0"/>
              <a:t>Meeting name</a:t>
            </a:r>
          </a:p>
          <a:p>
            <a:pPr lvl="1"/>
            <a:r>
              <a:rPr lang="en-GB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Table of Contents</a:t>
            </a:r>
            <a:endParaRPr lang="en-GB" dirty="0">
              <a:solidFill>
                <a:srgbClr val="00AAAA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891007"/>
              </p:ext>
            </p:extLst>
          </p:nvPr>
        </p:nvGraphicFramePr>
        <p:xfrm>
          <a:off x="444500" y="2282825"/>
          <a:ext cx="6134021" cy="2666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400"/>
                <a:gridCol w="5856621"/>
              </a:tblGrid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01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Background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02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Types</a:t>
                      </a:r>
                      <a:r>
                        <a:rPr lang="en-GB" sz="1400" baseline="0" dirty="0" smtClean="0">
                          <a:solidFill>
                            <a:schemeClr val="tx2"/>
                          </a:solidFill>
                        </a:rPr>
                        <a:t> of studies</a:t>
                      </a:r>
                      <a:endParaRPr lang="en-GB" sz="140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03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Key results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04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Tables (Risk of Bias/Forest Plots)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05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Conclusions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06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Acknowledgements</a:t>
                      </a:r>
                      <a:endParaRPr lang="en-GB" sz="1400" baseline="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01: Background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275200"/>
            <a:ext cx="6838886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Pigmentary glaucoma, in eyes with pigment dispersion syndrome, is typically treated with topical medication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Peripheral laser </a:t>
            </a:r>
            <a:r>
              <a:rPr lang="en-GB" dirty="0" err="1" smtClean="0"/>
              <a:t>iridotomy</a:t>
            </a:r>
            <a:r>
              <a:rPr lang="en-GB" dirty="0" smtClean="0"/>
              <a:t> may alleviate intraocular pressure, stopping or slowing pigment dispersion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Objective:</a:t>
            </a:r>
          </a:p>
          <a:p>
            <a:pPr marL="522288" lvl="1" indent="-342900"/>
            <a:r>
              <a:rPr lang="en-GB" b="1" dirty="0" smtClean="0"/>
              <a:t>To assess the effects of peripheral laser </a:t>
            </a:r>
            <a:r>
              <a:rPr lang="en-GB" b="1" dirty="0" err="1" smtClean="0"/>
              <a:t>iridotomy</a:t>
            </a:r>
            <a:r>
              <a:rPr lang="en-GB" b="1" dirty="0" smtClean="0"/>
              <a:t> compared with other interventions.  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58505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02: Types of studies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0" lvl="1" indent="0">
              <a:buNone/>
            </a:pPr>
            <a:r>
              <a:rPr lang="en-GB" b="1" dirty="0" smtClean="0"/>
              <a:t>Participants</a:t>
            </a:r>
          </a:p>
          <a:p>
            <a:pPr marL="0" lvl="1" indent="0">
              <a:buNone/>
            </a:pPr>
            <a:r>
              <a:rPr lang="en-GB" dirty="0" smtClean="0"/>
              <a:t>Five randomized controlled trials, 260 eyes of 195 participants</a:t>
            </a:r>
            <a:endParaRPr lang="en-GB" dirty="0" smtClean="0"/>
          </a:p>
          <a:p>
            <a:pPr marL="0" lvl="1" indent="0">
              <a:buNone/>
            </a:pPr>
            <a:r>
              <a:rPr lang="en-GB" b="1" dirty="0" smtClean="0"/>
              <a:t>Interventions</a:t>
            </a:r>
          </a:p>
          <a:p>
            <a:pPr marL="457200" lvl="1" indent="-457200">
              <a:buAutoNum type="arabicPeriod"/>
            </a:pPr>
            <a:r>
              <a:rPr lang="en-GB" dirty="0" smtClean="0"/>
              <a:t>Yttrium-aluminium-garnet (YAG) laser </a:t>
            </a:r>
            <a:r>
              <a:rPr lang="en-GB" dirty="0" err="1" smtClean="0"/>
              <a:t>iridotomy</a:t>
            </a:r>
            <a:r>
              <a:rPr lang="en-GB" dirty="0" smtClean="0"/>
              <a:t> versus no laser </a:t>
            </a:r>
            <a:r>
              <a:rPr lang="en-GB" dirty="0" err="1" smtClean="0"/>
              <a:t>iridotomy</a:t>
            </a:r>
            <a:r>
              <a:rPr lang="en-GB" dirty="0" smtClean="0"/>
              <a:t> </a:t>
            </a:r>
          </a:p>
          <a:p>
            <a:pPr marL="457200" lvl="1" indent="-457200">
              <a:buAutoNum type="arabicPeriod"/>
            </a:pPr>
            <a:endParaRPr lang="en-GB" b="1" dirty="0" smtClean="0"/>
          </a:p>
        </p:txBody>
      </p:sp>
    </p:spTree>
    <p:extLst>
      <p:ext uri="{BB962C8B-B14F-4D97-AF65-F5344CB8AC3E}">
        <p14:creationId xmlns:p14="http://schemas.microsoft.com/office/powerpoint/2010/main" val="248232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GB" dirty="0" smtClean="0"/>
              <a:t>“…</a:t>
            </a:r>
            <a:r>
              <a:rPr lang="en-US" dirty="0" smtClean="0"/>
              <a:t>the </a:t>
            </a:r>
            <a:r>
              <a:rPr lang="en-US" dirty="0"/>
              <a:t>risk of progression of visual field damage was uncertain when comparing laser </a:t>
            </a:r>
            <a:r>
              <a:rPr lang="en-US" dirty="0" err="1"/>
              <a:t>iridotomy</a:t>
            </a:r>
            <a:r>
              <a:rPr lang="en-US" dirty="0"/>
              <a:t> with no </a:t>
            </a:r>
            <a:r>
              <a:rPr lang="en-US" dirty="0" err="1" smtClean="0"/>
              <a:t>iridotomy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	RR </a:t>
            </a:r>
            <a:r>
              <a:rPr lang="en-US" dirty="0"/>
              <a:t>1.00, </a:t>
            </a:r>
            <a:r>
              <a:rPr lang="en-US" dirty="0" smtClean="0"/>
              <a:t>95</a:t>
            </a:r>
            <a:r>
              <a:rPr lang="en-US" dirty="0"/>
              <a:t>% </a:t>
            </a:r>
            <a:r>
              <a:rPr lang="en-US" dirty="0" smtClean="0"/>
              <a:t>CI </a:t>
            </a:r>
            <a:r>
              <a:rPr lang="en-US" dirty="0"/>
              <a:t>0.16 to </a:t>
            </a:r>
            <a:r>
              <a:rPr lang="en-US" dirty="0" smtClean="0"/>
              <a:t>6.25</a:t>
            </a:r>
          </a:p>
          <a:p>
            <a:endParaRPr lang="en-US" dirty="0" smtClean="0"/>
          </a:p>
          <a:p>
            <a:r>
              <a:rPr lang="en-US" dirty="0" smtClean="0"/>
              <a:t>“</a:t>
            </a:r>
            <a:r>
              <a:rPr lang="en-US" dirty="0"/>
              <a:t>At three-year follow-up, one trial reported that the risk ratio for conversion to glaucoma was </a:t>
            </a:r>
            <a:r>
              <a:rPr lang="en-US" dirty="0" smtClean="0"/>
              <a:t>2.72 </a:t>
            </a:r>
            <a:r>
              <a:rPr lang="en-US" dirty="0"/>
              <a:t>(95% CI 0.76 to 9.68; 42 </a:t>
            </a:r>
            <a:r>
              <a:rPr lang="en-US" dirty="0" smtClean="0"/>
              <a:t>eyes).”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47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 (continued)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7985806" cy="3909600"/>
          </a:xfrm>
        </p:spPr>
        <p:txBody>
          <a:bodyPr/>
          <a:lstStyle/>
          <a:p>
            <a:r>
              <a:rPr lang="en-GB" dirty="0" smtClean="0"/>
              <a:t>“</a:t>
            </a:r>
            <a:r>
              <a:rPr lang="en-US" dirty="0"/>
              <a:t>At an average of nine months of follow-up, the mean difference in IOP between groups was 2.69 mmHg less in the laser </a:t>
            </a:r>
            <a:r>
              <a:rPr lang="en-US" dirty="0" err="1"/>
              <a:t>iridotomy</a:t>
            </a:r>
            <a:r>
              <a:rPr lang="en-US" dirty="0"/>
              <a:t> group than in the control </a:t>
            </a:r>
            <a:r>
              <a:rPr lang="en-US" dirty="0" smtClean="0"/>
              <a:t>group</a:t>
            </a:r>
            <a:r>
              <a:rPr lang="en-US" dirty="0"/>
              <a:t> (95% CI -6.05 to 0.67; 14 </a:t>
            </a:r>
            <a:r>
              <a:rPr lang="en-US" dirty="0" smtClean="0"/>
              <a:t>eyes) ”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0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04: Tables</a:t>
            </a:r>
            <a:endParaRPr lang="en-US" dirty="0"/>
          </a:p>
        </p:txBody>
      </p:sp>
      <p:pic>
        <p:nvPicPr>
          <p:cNvPr id="1026" name="Picture 2" descr="Fig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2523" y="892764"/>
            <a:ext cx="3769652" cy="5669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2504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05: Conclusions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“</a:t>
            </a:r>
            <a:r>
              <a:rPr lang="en-US" dirty="0"/>
              <a:t>We found insufficient evidence of high quality on the effectiveness of peripheral </a:t>
            </a:r>
            <a:r>
              <a:rPr lang="en-US" dirty="0" err="1"/>
              <a:t>iridotomy</a:t>
            </a:r>
            <a:r>
              <a:rPr lang="en-US" dirty="0"/>
              <a:t> for pigmentary glaucoma or pigment dispersion syndrome</a:t>
            </a:r>
            <a:r>
              <a:rPr lang="en-US" dirty="0" smtClean="0"/>
              <a:t>.”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94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00AAAA"/>
                </a:solidFill>
              </a:rPr>
              <a:t>06: </a:t>
            </a:r>
            <a:r>
              <a:rPr lang="en-GB" dirty="0">
                <a:solidFill>
                  <a:srgbClr val="00AAAA"/>
                </a:solidFill>
              </a:rPr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7387092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Cochrane Eyes and Vision US Satellite, funded by the National Eye Institute, National Institutes of </a:t>
            </a:r>
            <a:r>
              <a:rPr lang="en-US" dirty="0" smtClean="0"/>
              <a:t>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Cochrane Eyes and Vision Editorial Base</a:t>
            </a:r>
            <a:r>
              <a:rPr lang="en-US" dirty="0"/>
              <a:t>, funded by </a:t>
            </a:r>
            <a:r>
              <a:rPr lang="en-US" dirty="0" smtClean="0"/>
              <a:t>the UK National </a:t>
            </a:r>
            <a:r>
              <a:rPr lang="en-US" dirty="0"/>
              <a:t>Health Service </a:t>
            </a:r>
            <a:r>
              <a:rPr lang="en-US" dirty="0" smtClean="0"/>
              <a:t>Research </a:t>
            </a:r>
            <a:r>
              <a:rPr lang="en-US" dirty="0"/>
              <a:t>and </a:t>
            </a:r>
            <a:r>
              <a:rPr lang="en-US" dirty="0" smtClean="0"/>
              <a:t>Development </a:t>
            </a:r>
            <a:r>
              <a:rPr lang="en-US" dirty="0" err="1" smtClean="0"/>
              <a:t>Programme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Manuele Michelessi, Kristina Lindsley</a:t>
            </a:r>
            <a:endParaRPr lang="sv-SE" b="1" dirty="0" smtClean="0"/>
          </a:p>
          <a:p>
            <a:r>
              <a:rPr lang="sv-SE" b="1" dirty="0" smtClean="0"/>
              <a:t/>
            </a:r>
            <a:br>
              <a:rPr lang="sv-SE" b="1" dirty="0" smtClean="0"/>
            </a:br>
            <a:r>
              <a:rPr lang="sv-SE" b="1" dirty="0" smtClean="0"/>
              <a:t>Review citation</a:t>
            </a:r>
          </a:p>
          <a:p>
            <a:r>
              <a:rPr lang="en-US" u="sng" dirty="0" err="1"/>
              <a:t>Michelessi</a:t>
            </a:r>
            <a:r>
              <a:rPr lang="en-US" u="sng" dirty="0"/>
              <a:t> M, </a:t>
            </a:r>
            <a:r>
              <a:rPr lang="en-US" u="sng" dirty="0" err="1"/>
              <a:t>Lindsley</a:t>
            </a:r>
            <a:r>
              <a:rPr lang="en-US" u="sng" dirty="0"/>
              <a:t> K. Peripheral </a:t>
            </a:r>
            <a:r>
              <a:rPr lang="en-US" u="sng" dirty="0" err="1"/>
              <a:t>iridotomy</a:t>
            </a:r>
            <a:r>
              <a:rPr lang="en-US" u="sng" dirty="0"/>
              <a:t> for pigmentary glaucoma. Cochrane Database of Systematic Reviews 2016, Issue 2. Art. No.: CD005655. DOI: 10.1002/14651858.CD005655.pub2</a:t>
            </a:r>
            <a:endParaRPr lang="sv-SE" b="1" u="sng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420" y="280431"/>
            <a:ext cx="1182813" cy="874787"/>
          </a:xfrm>
          <a:prstGeom prst="rect">
            <a:avLst/>
          </a:prstGeom>
        </p:spPr>
      </p:pic>
      <p:pic>
        <p:nvPicPr>
          <p:cNvPr id="7" name="Picture 1" descr="nei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4765" y="280430"/>
            <a:ext cx="1528110" cy="8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4940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VG_Branded_PPT_Template">
  <a:themeElements>
    <a:clrScheme name="Cochrane teal">
      <a:dk1>
        <a:srgbClr val="000000"/>
      </a:dk1>
      <a:lt1>
        <a:srgbClr val="FFFFFF"/>
      </a:lt1>
      <a:dk2>
        <a:srgbClr val="002D64"/>
      </a:dk2>
      <a:lt2>
        <a:srgbClr val="00AAAA"/>
      </a:lt2>
      <a:accent1>
        <a:srgbClr val="002D64"/>
      </a:accent1>
      <a:accent2>
        <a:srgbClr val="00AAAA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EVG_Branded_PPT_Template" id="{2CF02060-34C0-4EB9-9B0E-5DFA36141274}" vid="{F6CDF083-06D5-45CC-AEC5-A8B4676F01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CEVG_Branded_PPT_Template</Template>
  <TotalTime>302</TotalTime>
  <Words>251</Words>
  <Application>Microsoft Office PowerPoint</Application>
  <PresentationFormat>On-screen Show (4:3)</PresentationFormat>
  <Paragraphs>51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Source Sans Pro</vt:lpstr>
      <vt:lpstr>Source Sans Pro Semibold</vt:lpstr>
      <vt:lpstr>CEVG_Branded_PPT_Template</vt:lpstr>
      <vt:lpstr>Peripheral iridotomy for pigmentary glaucoma Manuele Michelessi, Kristina Lindsley Issue 2, 2016</vt:lpstr>
      <vt:lpstr>Table of Contents</vt:lpstr>
      <vt:lpstr>01: Background</vt:lpstr>
      <vt:lpstr>02: Types of studies</vt:lpstr>
      <vt:lpstr>03: Key results</vt:lpstr>
      <vt:lpstr>03: Key results (continued)</vt:lpstr>
      <vt:lpstr>04: Tables</vt:lpstr>
      <vt:lpstr>05: Conclusions</vt:lpstr>
      <vt:lpstr>06: Acknowledgements</vt:lpstr>
    </vt:vector>
  </TitlesOfParts>
  <Company>Johns Hopkins School of Public Health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maximum</dc:title>
  <dc:creator>64bit</dc:creator>
  <cp:lastModifiedBy>Money, Sarah</cp:lastModifiedBy>
  <cp:revision>28</cp:revision>
  <cp:lastPrinted>2016-02-03T18:10:19Z</cp:lastPrinted>
  <dcterms:created xsi:type="dcterms:W3CDTF">2016-01-08T19:44:44Z</dcterms:created>
  <dcterms:modified xsi:type="dcterms:W3CDTF">2017-06-05T20:04:13Z</dcterms:modified>
</cp:coreProperties>
</file>