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i="1" dirty="0" smtClean="0"/>
              <a:t>Medical interventions for </a:t>
            </a:r>
            <a:r>
              <a:rPr lang="en-US" sz="2800" i="1" dirty="0" err="1" smtClean="0"/>
              <a:t>acanthamoeba</a:t>
            </a:r>
            <a:r>
              <a:rPr lang="en-US" sz="2800" i="1" dirty="0" smtClean="0"/>
              <a:t> keratitis</a:t>
            </a: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Majed Alkarashi, Kristina Lindsley, H Andrew Law, Shameema Sikder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2, 2015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dirty="0" err="1"/>
              <a:t>Acanthamoeba</a:t>
            </a:r>
            <a:r>
              <a:rPr lang="en-US" dirty="0"/>
              <a:t> are microscopic, free-living, single-celled </a:t>
            </a:r>
            <a:r>
              <a:rPr lang="en-US" dirty="0" smtClean="0"/>
              <a:t>organisms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They can infect the eye; causing </a:t>
            </a:r>
            <a:r>
              <a:rPr lang="en-US" i="1" dirty="0" err="1" smtClean="0"/>
              <a:t>Acanthamoeba</a:t>
            </a:r>
            <a:r>
              <a:rPr lang="en-US" dirty="0" smtClean="0"/>
              <a:t> keratitis (AK)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AK has no formal guidelines or standards of care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OBJECTIVE:</a:t>
            </a:r>
          </a:p>
          <a:p>
            <a:pPr marL="522288" lvl="1" indent="-342900"/>
            <a:r>
              <a:rPr lang="en-US" dirty="0" smtClean="0"/>
              <a:t>To evaluate the relative effectiveness and safety of medical therapy for the treatment of AK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56 eyes of 55 participants</a:t>
            </a:r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smtClean="0"/>
              <a:t>Comparison of two topical </a:t>
            </a:r>
            <a:r>
              <a:rPr lang="en-GB" dirty="0" err="1" smtClean="0"/>
              <a:t>biguanides</a:t>
            </a:r>
            <a:endParaRPr lang="en-GB" dirty="0" smtClean="0"/>
          </a:p>
          <a:p>
            <a:pPr marL="0" lvl="1" indent="0">
              <a:buNone/>
            </a:pPr>
            <a:r>
              <a:rPr lang="en-GB" dirty="0" err="1" smtClean="0"/>
              <a:t>Chlorhexadine</a:t>
            </a:r>
            <a:r>
              <a:rPr lang="en-GB" dirty="0" smtClean="0"/>
              <a:t> 0.02% </a:t>
            </a:r>
          </a:p>
          <a:p>
            <a:pPr marL="0" lvl="1" indent="0">
              <a:buNone/>
            </a:pPr>
            <a:r>
              <a:rPr lang="en-GB" dirty="0"/>
              <a:t>	</a:t>
            </a:r>
            <a:r>
              <a:rPr lang="en-GB" dirty="0" smtClean="0"/>
              <a:t>VERSUS</a:t>
            </a:r>
          </a:p>
          <a:p>
            <a:pPr marL="0" lvl="1" indent="0">
              <a:buNone/>
            </a:pPr>
            <a:r>
              <a:rPr lang="en-GB" dirty="0" err="1" smtClean="0"/>
              <a:t>Polyhexamethalene</a:t>
            </a:r>
            <a:r>
              <a:rPr lang="en-GB" dirty="0" smtClean="0"/>
              <a:t> </a:t>
            </a:r>
            <a:r>
              <a:rPr lang="en-GB" dirty="0" err="1" smtClean="0"/>
              <a:t>biguanide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Resolution of infection, defined as control of ocular inflammation, relief of pain and photosensitivity, and recovery of vision, was 86% in the chlorhexidine group compared with 78% in the PHMB </a:t>
            </a:r>
            <a:r>
              <a:rPr lang="en-US" dirty="0" smtClean="0"/>
              <a:t>group”</a:t>
            </a:r>
          </a:p>
          <a:p>
            <a:r>
              <a:rPr lang="en-US" dirty="0"/>
              <a:t>	</a:t>
            </a:r>
            <a:r>
              <a:rPr lang="en-US" dirty="0" smtClean="0"/>
              <a:t>RR 1.10, 95% CI 0.84 to 1.42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/>
              <a:t>In the chlorhexidine group, 20 of 28 eyes (71%) had better visual acuity compared with 13 of 23 eyes (57%) in the PHMB group at final follow-up (RR 1.26, 95% CI 0.82 to 1.94</a:t>
            </a:r>
            <a:r>
              <a:rPr lang="en-US" dirty="0" smtClean="0"/>
              <a:t>).”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Five participants required therapeutic </a:t>
            </a:r>
            <a:r>
              <a:rPr lang="en-US" dirty="0" err="1"/>
              <a:t>keratoplasty</a:t>
            </a:r>
            <a:r>
              <a:rPr lang="en-US" dirty="0"/>
              <a:t>: 2 in the chlorhexidine group compared with 3 in the PHMB </a:t>
            </a:r>
            <a:r>
              <a:rPr lang="en-US" dirty="0" smtClean="0"/>
              <a:t>group”</a:t>
            </a:r>
          </a:p>
          <a:p>
            <a:r>
              <a:rPr lang="en-US" dirty="0"/>
              <a:t>	</a:t>
            </a:r>
            <a:r>
              <a:rPr lang="en-US" dirty="0" smtClean="0"/>
              <a:t>RR 0.55, 95% CI 0.10 to 3.00</a:t>
            </a:r>
          </a:p>
          <a:p>
            <a:endParaRPr lang="en-US" dirty="0"/>
          </a:p>
          <a:p>
            <a:r>
              <a:rPr lang="en-US" dirty="0" smtClean="0"/>
              <a:t>“No serious adverse event related to drug toxicity was observed in the study.”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364" y="1950438"/>
            <a:ext cx="3414481" cy="443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/>
              <a:t>There is insufficient evidence to evaluate the relative effectiveness and safety of medical therapy for the treatment of AK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Majed Alkarashi, Kristina Lindsley, H Andrew Law, Shameema Sikder </a:t>
            </a:r>
            <a:endParaRPr lang="sv-SE" sz="1800" dirty="0" smtClean="0"/>
          </a:p>
          <a:p>
            <a:endParaRPr lang="sv-SE" sz="1800" b="1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 err="1"/>
              <a:t>Alkharashi</a:t>
            </a:r>
            <a:r>
              <a:rPr lang="en-US" sz="1800" u="sng" dirty="0"/>
              <a:t> M, </a:t>
            </a:r>
            <a:r>
              <a:rPr lang="en-US" sz="1800" u="sng" dirty="0" err="1"/>
              <a:t>Lindsley</a:t>
            </a:r>
            <a:r>
              <a:rPr lang="en-US" sz="1800" u="sng" dirty="0"/>
              <a:t> K, Law HA, </a:t>
            </a:r>
            <a:r>
              <a:rPr lang="en-US" sz="1800" u="sng" dirty="0" err="1"/>
              <a:t>Sikder</a:t>
            </a:r>
            <a:r>
              <a:rPr lang="en-US" sz="1800" u="sng" dirty="0"/>
              <a:t> S. Medical interventions for </a:t>
            </a:r>
            <a:r>
              <a:rPr lang="en-US" sz="1800" u="sng" dirty="0" err="1"/>
              <a:t>acanthamoeba</a:t>
            </a:r>
            <a:r>
              <a:rPr lang="en-US" sz="1800" u="sng" dirty="0"/>
              <a:t> keratitis. Cochrane Database of Systematic Reviews 2015, Issue 2. Art. No.: CD010792. DOI: 10.1002/14651858.CD010792.pub2</a:t>
            </a:r>
            <a:r>
              <a:rPr lang="en-US" sz="1800" dirty="0"/>
              <a:t>.</a:t>
            </a:r>
            <a:endParaRPr lang="sv-SE" sz="1800" b="1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750</TotalTime>
  <Words>256</Words>
  <Application>Microsoft Office PowerPoint</Application>
  <PresentationFormat>On-screen Show (4:3)</PresentationFormat>
  <Paragraphs>59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Medical interventions for acanthamoeba keratitis   Majed Alkarashi, Kristina Lindsley, H Andrew Law, Shameema Sikder  Issue 2, 2015</vt:lpstr>
      <vt:lpstr>Table of Contents</vt:lpstr>
      <vt:lpstr>01: Background</vt:lpstr>
      <vt:lpstr>02: Types of studies</vt:lpstr>
      <vt:lpstr>03: Key results</vt:lpstr>
      <vt:lpstr>03: Key results (continued)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49</cp:revision>
  <cp:lastPrinted>2016-02-03T18:10:19Z</cp:lastPrinted>
  <dcterms:created xsi:type="dcterms:W3CDTF">2016-01-08T19:44:44Z</dcterms:created>
  <dcterms:modified xsi:type="dcterms:W3CDTF">2017-10-18T20:23:14Z</dcterms:modified>
</cp:coreProperties>
</file>