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3" r:id="rId3"/>
    <p:sldId id="264" r:id="rId4"/>
    <p:sldId id="265" r:id="rId5"/>
    <p:sldId id="276" r:id="rId6"/>
    <p:sldId id="277" r:id="rId7"/>
    <p:sldId id="278" r:id="rId8"/>
    <p:sldId id="279" r:id="rId9"/>
    <p:sldId id="282" r:id="rId10"/>
    <p:sldId id="281" r:id="rId11"/>
    <p:sldId id="280" r:id="rId12"/>
    <p:sldId id="274" r:id="rId13"/>
    <p:sldId id="275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86" d="100"/>
          <a:sy n="86" d="100"/>
        </p:scale>
        <p:origin x="102" y="9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870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45845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33049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800" i="1" dirty="0" smtClean="0"/>
              <a:t>Device-modified </a:t>
            </a:r>
            <a:r>
              <a:rPr lang="en-GB" sz="2800" i="1" dirty="0" err="1" smtClean="0"/>
              <a:t>trabeculectomy</a:t>
            </a:r>
            <a:r>
              <a:rPr lang="en-GB" sz="2800" i="1" dirty="0" smtClean="0"/>
              <a:t> for glaucoma</a:t>
            </a:r>
            <a:br>
              <a:rPr lang="en-GB" sz="2800" i="1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sv-SE" sz="1600" dirty="0" smtClean="0"/>
              <a:t>Xue Wang, Rabeea Khan, Anne Coleman</a:t>
            </a:r>
            <a:br>
              <a:rPr lang="sv-SE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smtClean="0"/>
              <a:t>Issue 12, 2015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207896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040" y="1001181"/>
            <a:ext cx="6120000" cy="632838"/>
          </a:xfrm>
        </p:spPr>
        <p:txBody>
          <a:bodyPr/>
          <a:lstStyle/>
          <a:p>
            <a:r>
              <a:rPr lang="en-US" dirty="0" smtClean="0"/>
              <a:t>04: </a:t>
            </a:r>
            <a:r>
              <a:rPr lang="en-US" dirty="0" smtClean="0"/>
              <a:t>Tables – IOP at one year</a:t>
            </a:r>
            <a:endParaRPr lang="en-US" dirty="0"/>
          </a:p>
        </p:txBody>
      </p:sp>
      <p:pic>
        <p:nvPicPr>
          <p:cNvPr id="3074" name="Picture 2" descr="Fig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90" y="1634019"/>
            <a:ext cx="7204230" cy="5167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3277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436" y="1551776"/>
            <a:ext cx="6120000" cy="632838"/>
          </a:xfrm>
        </p:spPr>
        <p:txBody>
          <a:bodyPr/>
          <a:lstStyle/>
          <a:p>
            <a:r>
              <a:rPr lang="en-US" dirty="0" smtClean="0"/>
              <a:t>04: </a:t>
            </a:r>
            <a:r>
              <a:rPr lang="en-US" dirty="0" smtClean="0"/>
              <a:t>Tables</a:t>
            </a:r>
            <a:br>
              <a:rPr lang="en-US" dirty="0" smtClean="0"/>
            </a:br>
            <a:r>
              <a:rPr lang="en-US" sz="2400" b="0" dirty="0" smtClean="0"/>
              <a:t>Post-operative IOP at one year</a:t>
            </a:r>
            <a:endParaRPr lang="en-US" sz="2400" b="0" dirty="0"/>
          </a:p>
        </p:txBody>
      </p:sp>
      <p:pic>
        <p:nvPicPr>
          <p:cNvPr id="4098" name="Picture 2" descr="Fig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19" y="2743199"/>
            <a:ext cx="8143875" cy="411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5676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05: 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“</a:t>
            </a:r>
            <a:r>
              <a:rPr lang="en-US" dirty="0"/>
              <a:t>Overall, the use of devices with standard </a:t>
            </a:r>
            <a:r>
              <a:rPr lang="en-US" dirty="0" err="1"/>
              <a:t>trabeculectomy</a:t>
            </a:r>
            <a:r>
              <a:rPr lang="en-US" dirty="0"/>
              <a:t> may help with greater IOP reduction at one-year follow-up than </a:t>
            </a:r>
            <a:r>
              <a:rPr lang="en-US" dirty="0" err="1"/>
              <a:t>trabeculectomy</a:t>
            </a:r>
            <a:r>
              <a:rPr lang="en-US" dirty="0"/>
              <a:t> </a:t>
            </a:r>
            <a:r>
              <a:rPr lang="en-US" dirty="0" smtClean="0"/>
              <a:t>alone.”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“</a:t>
            </a:r>
            <a:r>
              <a:rPr lang="en-US" dirty="0"/>
              <a:t>The evidence that these devices are as safe as </a:t>
            </a:r>
            <a:r>
              <a:rPr lang="en-US" dirty="0" err="1"/>
              <a:t>trabeculectomy</a:t>
            </a:r>
            <a:r>
              <a:rPr lang="en-US" dirty="0"/>
              <a:t> alone is unclear</a:t>
            </a:r>
            <a:r>
              <a:rPr lang="en-US" dirty="0" smtClean="0"/>
              <a:t>.”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1282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Cochrane Eyes and Vision US Satellite, funded by the National Eye Institute, National Institutes of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Cochrane Eyes and Vision Editorial Base, funded by the UK National Health Service Research and Development </a:t>
            </a:r>
            <a:r>
              <a:rPr lang="en-US" dirty="0" err="1" smtClean="0"/>
              <a:t>Programme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Xue Wang, Rabeea Khan, Anne Coleman</a:t>
            </a:r>
            <a:endParaRPr lang="en-US" dirty="0" smtClean="0"/>
          </a:p>
          <a:p>
            <a:r>
              <a:rPr lang="sv-SE" b="1" dirty="0" smtClean="0"/>
              <a:t>Review citation</a:t>
            </a:r>
          </a:p>
          <a:p>
            <a:pPr lvl="0"/>
            <a:r>
              <a:rPr lang="en-US" u="sng" dirty="0"/>
              <a:t>Wang X, Khan R, Coleman A. Device-modified </a:t>
            </a:r>
            <a:r>
              <a:rPr lang="en-US" u="sng" dirty="0" err="1"/>
              <a:t>trabeculectomy</a:t>
            </a:r>
            <a:r>
              <a:rPr lang="en-US" u="sng" dirty="0"/>
              <a:t> for glaucoma. Cochrane Database of Systematic Reviews 2015, Issue 12. Art. No.: CD010472. DOI: 10.1002/14651858.CD010472.pub2. </a:t>
            </a:r>
            <a:endParaRPr lang="sv-SE" b="1" u="sng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/>
                <a:gridCol w="5856621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01: 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“</a:t>
            </a:r>
            <a:r>
              <a:rPr lang="en-US" dirty="0"/>
              <a:t>The main treatment for glaucoma aims to reduce intraocular pressure (IOP</a:t>
            </a:r>
            <a:r>
              <a:rPr lang="en-US" dirty="0" smtClean="0"/>
              <a:t>)”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“IOP </a:t>
            </a:r>
            <a:r>
              <a:rPr lang="en-US" dirty="0"/>
              <a:t>can be lowered with medications, and laser or incisional </a:t>
            </a:r>
            <a:r>
              <a:rPr lang="en-US" dirty="0" smtClean="0"/>
              <a:t>surgeries”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“</a:t>
            </a:r>
            <a:r>
              <a:rPr lang="en-US" dirty="0" err="1" smtClean="0"/>
              <a:t>Trabeculectomy</a:t>
            </a:r>
            <a:r>
              <a:rPr lang="en-US" dirty="0" smtClean="0"/>
              <a:t> </a:t>
            </a:r>
            <a:r>
              <a:rPr lang="en-US" dirty="0"/>
              <a:t>is the most common incisional surgical procedure to treat glaucoma</a:t>
            </a:r>
            <a:r>
              <a:rPr lang="en-US" dirty="0" smtClean="0"/>
              <a:t>.”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Objective:</a:t>
            </a:r>
          </a:p>
          <a:p>
            <a:pPr marL="522288" lvl="1" indent="-342900"/>
            <a:r>
              <a:rPr lang="en-US" b="1" dirty="0" smtClean="0"/>
              <a:t>To assess relative effectiveness of the use of different devices as adjuncts to </a:t>
            </a:r>
            <a:r>
              <a:rPr lang="en-US" b="1" dirty="0" err="1" smtClean="0"/>
              <a:t>trabeculectomy</a:t>
            </a:r>
            <a:r>
              <a:rPr lang="en-US" b="1" dirty="0" smtClean="0"/>
              <a:t> compared with standard </a:t>
            </a:r>
            <a:r>
              <a:rPr lang="en-US" b="1" dirty="0" err="1" smtClean="0"/>
              <a:t>trabeculectomy</a:t>
            </a:r>
            <a:r>
              <a:rPr lang="en-US" b="1" dirty="0" smtClean="0"/>
              <a:t> in eyes with glaucoma 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 smtClean="0"/>
              <a:t>Participants</a:t>
            </a:r>
          </a:p>
          <a:p>
            <a:pPr marL="0" lvl="1" indent="0">
              <a:buNone/>
            </a:pPr>
            <a:r>
              <a:rPr lang="en-GB" dirty="0" smtClean="0"/>
              <a:t>33 randomized controlled trials; 1542 participants </a:t>
            </a:r>
            <a:endParaRPr lang="en-GB" dirty="0" smtClean="0"/>
          </a:p>
          <a:p>
            <a:pPr marL="0" lvl="1" indent="0">
              <a:buNone/>
            </a:pPr>
            <a:r>
              <a:rPr lang="en-GB" b="1" dirty="0" smtClean="0"/>
              <a:t>Interventions</a:t>
            </a:r>
          </a:p>
          <a:p>
            <a:pPr marL="0" lvl="1" indent="0">
              <a:buNone/>
            </a:pPr>
            <a:r>
              <a:rPr lang="en-GB" dirty="0" smtClean="0"/>
              <a:t>Device plus </a:t>
            </a:r>
            <a:r>
              <a:rPr lang="en-GB" dirty="0" err="1" smtClean="0"/>
              <a:t>trabeculectomy</a:t>
            </a:r>
            <a:r>
              <a:rPr lang="en-GB" dirty="0" smtClean="0"/>
              <a:t> </a:t>
            </a:r>
            <a:r>
              <a:rPr lang="en-GB" dirty="0" smtClean="0"/>
              <a:t>(Ex-PRESS, </a:t>
            </a:r>
            <a:r>
              <a:rPr lang="en-GB" dirty="0" err="1" smtClean="0"/>
              <a:t>Ologen</a:t>
            </a:r>
            <a:r>
              <a:rPr lang="en-GB" dirty="0" smtClean="0"/>
              <a:t>, amniotic membrane, E-PTFE, </a:t>
            </a:r>
            <a:r>
              <a:rPr lang="en-GB" dirty="0" err="1" smtClean="0"/>
              <a:t>Gelfilm</a:t>
            </a:r>
            <a:r>
              <a:rPr lang="en-GB" dirty="0" smtClean="0"/>
              <a:t>)</a:t>
            </a:r>
          </a:p>
          <a:p>
            <a:pPr marL="0" lvl="1" indent="0">
              <a:buNone/>
            </a:pPr>
            <a:r>
              <a:rPr lang="en-GB" dirty="0"/>
              <a:t>	</a:t>
            </a:r>
            <a:r>
              <a:rPr lang="en-GB" dirty="0" smtClean="0"/>
              <a:t>VERSUS</a:t>
            </a:r>
          </a:p>
          <a:p>
            <a:pPr marL="0" lvl="1" indent="0">
              <a:buNone/>
            </a:pPr>
            <a:r>
              <a:rPr lang="en-GB" dirty="0" err="1" smtClean="0"/>
              <a:t>Trabeculectomy</a:t>
            </a:r>
            <a:r>
              <a:rPr lang="en-GB" dirty="0" smtClean="0"/>
              <a:t> alone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 smtClean="0"/>
              <a:t>…</a:t>
            </a:r>
            <a:r>
              <a:rPr lang="en-US" dirty="0" smtClean="0"/>
              <a:t>use </a:t>
            </a:r>
            <a:r>
              <a:rPr lang="en-US" dirty="0"/>
              <a:t>of Ex-PRESS compared with </a:t>
            </a:r>
            <a:r>
              <a:rPr lang="en-US" dirty="0" err="1"/>
              <a:t>trabeculectomy</a:t>
            </a:r>
            <a:r>
              <a:rPr lang="en-US" dirty="0"/>
              <a:t> alone may be associated with a slightly lower IOP at one </a:t>
            </a:r>
            <a:r>
              <a:rPr lang="en-US" dirty="0" smtClean="0"/>
              <a:t>year.”</a:t>
            </a:r>
          </a:p>
          <a:p>
            <a:r>
              <a:rPr lang="en-US" dirty="0"/>
              <a:t>	</a:t>
            </a:r>
            <a:r>
              <a:rPr lang="en-US" dirty="0" smtClean="0"/>
              <a:t>MD -1.58 mm Hg, 95% CI -2.74 to -0.42</a:t>
            </a:r>
          </a:p>
          <a:p>
            <a:r>
              <a:rPr lang="en-US" dirty="0" smtClean="0"/>
              <a:t>“</a:t>
            </a:r>
            <a:r>
              <a:rPr lang="en-US" dirty="0"/>
              <a:t>Cataract surgery and </a:t>
            </a:r>
            <a:r>
              <a:rPr lang="en-US" dirty="0" err="1"/>
              <a:t>hyphema</a:t>
            </a:r>
            <a:r>
              <a:rPr lang="en-US" dirty="0"/>
              <a:t> may be less frequent in the Ex-PRESS group than in the </a:t>
            </a:r>
            <a:r>
              <a:rPr lang="en-US" dirty="0" err="1"/>
              <a:t>trabeculectomy</a:t>
            </a:r>
            <a:r>
              <a:rPr lang="en-US" dirty="0"/>
              <a:t>-alone </a:t>
            </a:r>
            <a:r>
              <a:rPr lang="en-US" dirty="0" smtClean="0"/>
              <a:t>group…”</a:t>
            </a:r>
          </a:p>
          <a:p>
            <a:r>
              <a:rPr lang="en-US" dirty="0"/>
              <a:t>	</a:t>
            </a:r>
            <a:r>
              <a:rPr lang="en-US" dirty="0" smtClean="0"/>
              <a:t>RR 0.32, 95% CI 0.14 to 0.74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 (continued)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7985806" cy="3909600"/>
          </a:xfrm>
        </p:spPr>
        <p:txBody>
          <a:bodyPr/>
          <a:lstStyle/>
          <a:p>
            <a:r>
              <a:rPr lang="en-GB" dirty="0" smtClean="0"/>
              <a:t>“…</a:t>
            </a:r>
            <a:r>
              <a:rPr lang="en-US" dirty="0" smtClean="0"/>
              <a:t>use </a:t>
            </a:r>
            <a:r>
              <a:rPr lang="en-US" dirty="0"/>
              <a:t>of </a:t>
            </a:r>
            <a:r>
              <a:rPr lang="en-US" dirty="0" err="1"/>
              <a:t>Ologen</a:t>
            </a:r>
            <a:r>
              <a:rPr lang="en-US" dirty="0"/>
              <a:t> compared with </a:t>
            </a:r>
            <a:r>
              <a:rPr lang="en-US" dirty="0" err="1"/>
              <a:t>trabeculectomy</a:t>
            </a:r>
            <a:r>
              <a:rPr lang="en-US" dirty="0"/>
              <a:t> alone is associated with slightly higher IOP at one </a:t>
            </a:r>
            <a:r>
              <a:rPr lang="en-US" dirty="0" smtClean="0"/>
              <a:t>year.”</a:t>
            </a:r>
          </a:p>
          <a:p>
            <a:r>
              <a:rPr lang="en-US" dirty="0"/>
              <a:t>	</a:t>
            </a:r>
            <a:r>
              <a:rPr lang="en-US" dirty="0" smtClean="0"/>
              <a:t>MD 1.40 mm Hg, 95% CI -0.57 to 3.38</a:t>
            </a:r>
          </a:p>
          <a:p>
            <a:endParaRPr lang="en-US" dirty="0"/>
          </a:p>
          <a:p>
            <a:r>
              <a:rPr lang="en-US" dirty="0" smtClean="0"/>
              <a:t>“…</a:t>
            </a:r>
            <a:r>
              <a:rPr lang="en-US" dirty="0"/>
              <a:t>use of amniotic membrane with </a:t>
            </a:r>
            <a:r>
              <a:rPr lang="en-US" dirty="0" err="1"/>
              <a:t>trabeculectomy</a:t>
            </a:r>
            <a:r>
              <a:rPr lang="en-US" dirty="0"/>
              <a:t> may be associated with lower IOP at one year compared with </a:t>
            </a:r>
            <a:r>
              <a:rPr lang="en-US" dirty="0" err="1"/>
              <a:t>trabeculectomy</a:t>
            </a:r>
            <a:r>
              <a:rPr lang="en-US" dirty="0"/>
              <a:t> </a:t>
            </a:r>
            <a:r>
              <a:rPr lang="en-US" dirty="0" smtClean="0"/>
              <a:t>alone.”</a:t>
            </a:r>
          </a:p>
          <a:p>
            <a:r>
              <a:rPr lang="en-US" dirty="0"/>
              <a:t>	</a:t>
            </a:r>
            <a:r>
              <a:rPr lang="en-US" dirty="0" smtClean="0"/>
              <a:t>MD -3.92 mm Hg, 95% CI -5.41 to -2.42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0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 (continued)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US" b="1" dirty="0" smtClean="0"/>
              <a:t>“…</a:t>
            </a:r>
            <a:r>
              <a:rPr lang="en-US" dirty="0"/>
              <a:t>use of amniotic membrane with </a:t>
            </a:r>
            <a:r>
              <a:rPr lang="en-US" dirty="0" err="1"/>
              <a:t>trabeculectomy</a:t>
            </a:r>
            <a:r>
              <a:rPr lang="en-US" dirty="0"/>
              <a:t> may be associated with lower IOP at one year compared with </a:t>
            </a:r>
            <a:r>
              <a:rPr lang="en-US" dirty="0" err="1"/>
              <a:t>trabeculectomy</a:t>
            </a:r>
            <a:r>
              <a:rPr lang="en-US" dirty="0"/>
              <a:t> </a:t>
            </a:r>
            <a:r>
              <a:rPr lang="en-US" dirty="0" smtClean="0"/>
              <a:t>alone.”</a:t>
            </a:r>
          </a:p>
          <a:p>
            <a:r>
              <a:rPr lang="en-US" b="1" dirty="0"/>
              <a:t>	</a:t>
            </a:r>
            <a:r>
              <a:rPr lang="en-US" dirty="0" smtClean="0"/>
              <a:t>MD -3.92, 95% CI -5.41 to -2.42; 356 eyes </a:t>
            </a:r>
          </a:p>
          <a:p>
            <a:endParaRPr lang="en-US" b="1" dirty="0"/>
          </a:p>
          <a:p>
            <a:r>
              <a:rPr lang="en-US" dirty="0" smtClean="0"/>
              <a:t>“T</a:t>
            </a:r>
            <a:r>
              <a:rPr lang="en-US" dirty="0"/>
              <a:t>he report from the only E-PTFE study (60 eyes) showed no important differences for postoperative IOP at one year (MD -0.44 mm Hg, 95% CI -1.76 to 0.88) between the </a:t>
            </a:r>
            <a:r>
              <a:rPr lang="en-US" dirty="0" err="1"/>
              <a:t>trabeculectomy</a:t>
            </a:r>
            <a:r>
              <a:rPr lang="en-US" dirty="0"/>
              <a:t> + E-PTFE versus the </a:t>
            </a:r>
            <a:r>
              <a:rPr lang="en-US" dirty="0" err="1"/>
              <a:t>trabeculectomy</a:t>
            </a:r>
            <a:r>
              <a:rPr lang="en-US" dirty="0"/>
              <a:t>-alone </a:t>
            </a:r>
            <a:r>
              <a:rPr lang="en-US" dirty="0" smtClean="0"/>
              <a:t>groups.”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74685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484868"/>
            <a:ext cx="6120000" cy="632838"/>
          </a:xfrm>
        </p:spPr>
        <p:txBody>
          <a:bodyPr/>
          <a:lstStyle/>
          <a:p>
            <a:r>
              <a:rPr lang="en-US" dirty="0" smtClean="0"/>
              <a:t>04: </a:t>
            </a:r>
            <a:r>
              <a:rPr lang="en-US" dirty="0" smtClean="0"/>
              <a:t>Tables</a:t>
            </a:r>
            <a:br>
              <a:rPr lang="en-US" dirty="0" smtClean="0"/>
            </a:br>
            <a:r>
              <a:rPr lang="en-US" sz="2400" b="0" dirty="0" smtClean="0"/>
              <a:t>Postoperative IOP at one year </a:t>
            </a:r>
            <a:endParaRPr lang="en-US" b="0" dirty="0"/>
          </a:p>
        </p:txBody>
      </p:sp>
      <p:pic>
        <p:nvPicPr>
          <p:cNvPr id="1026" name="Picture 2" descr="Fig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122" y="2751214"/>
            <a:ext cx="8410575" cy="289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730195"/>
            <a:ext cx="6120000" cy="632838"/>
          </a:xfrm>
        </p:spPr>
        <p:txBody>
          <a:bodyPr/>
          <a:lstStyle/>
          <a:p>
            <a:r>
              <a:rPr lang="en-US" dirty="0" smtClean="0"/>
              <a:t>04: </a:t>
            </a:r>
            <a:r>
              <a:rPr lang="en-US" dirty="0" smtClean="0"/>
              <a:t>Tables</a:t>
            </a:r>
            <a:br>
              <a:rPr lang="en-US" dirty="0" smtClean="0"/>
            </a:br>
            <a:r>
              <a:rPr lang="en-US" sz="2400" b="0" dirty="0" smtClean="0"/>
              <a:t>Postoperative</a:t>
            </a:r>
            <a:r>
              <a:rPr lang="en-US" dirty="0"/>
              <a:t> </a:t>
            </a:r>
            <a:r>
              <a:rPr lang="en-US" sz="2400" b="0" dirty="0" smtClean="0"/>
              <a:t>IOP at one year</a:t>
            </a:r>
            <a:endParaRPr lang="en-US" sz="2400" b="0" dirty="0"/>
          </a:p>
        </p:txBody>
      </p:sp>
      <p:pic>
        <p:nvPicPr>
          <p:cNvPr id="2050" name="Picture 2" descr="Fig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87" y="2662779"/>
            <a:ext cx="8029575" cy="3352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3149145"/>
      </p:ext>
    </p:extLst>
  </p:cSld>
  <p:clrMapOvr>
    <a:masterClrMapping/>
  </p:clrMapOvr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417</TotalTime>
  <Words>360</Words>
  <Application>Microsoft Office PowerPoint</Application>
  <PresentationFormat>On-screen Show (4:3)</PresentationFormat>
  <Paragraphs>68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Source Sans Pro</vt:lpstr>
      <vt:lpstr>Source Sans Pro Semibold</vt:lpstr>
      <vt:lpstr>CEVG_Branded_PPT_Template</vt:lpstr>
      <vt:lpstr>Device-modified trabeculectomy for glaucoma  Xue Wang, Rabeea Khan, Anne Coleman  Issue 12, 2015</vt:lpstr>
      <vt:lpstr>Table of Contents</vt:lpstr>
      <vt:lpstr>01: Background</vt:lpstr>
      <vt:lpstr>02: Types of studies</vt:lpstr>
      <vt:lpstr>03: Key results</vt:lpstr>
      <vt:lpstr>03: Key results (continued)</vt:lpstr>
      <vt:lpstr>03: Key results (continued)</vt:lpstr>
      <vt:lpstr>04: Tables Postoperative IOP at one year </vt:lpstr>
      <vt:lpstr>04: Tables Postoperative IOP at one year</vt:lpstr>
      <vt:lpstr>04: Tables – IOP at one year</vt:lpstr>
      <vt:lpstr>04: Tables Post-operative IOP at one year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Money, Sarah</cp:lastModifiedBy>
  <cp:revision>35</cp:revision>
  <cp:lastPrinted>2016-02-03T18:10:19Z</cp:lastPrinted>
  <dcterms:created xsi:type="dcterms:W3CDTF">2016-01-08T19:44:44Z</dcterms:created>
  <dcterms:modified xsi:type="dcterms:W3CDTF">2017-06-06T20:45:19Z</dcterms:modified>
</cp:coreProperties>
</file>