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Autologous serum eye drops for dry eye </a:t>
            </a:r>
            <a:br>
              <a:rPr lang="en-US" sz="28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Qing Pan, Adla Angelina, Michael Marrone, Walter J Stark, Esen K Apek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Dry eye is a common disorder, often treated with artificial tears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Artificial tears lack biological nutrients found in natural tears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Autologous serum eye drops are made by separating liquid and cellular components of the patients blood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Question is:</a:t>
            </a:r>
          </a:p>
          <a:p>
            <a:pPr lvl="1" indent="0">
              <a:buNone/>
            </a:pPr>
            <a:r>
              <a:rPr lang="en-GB" b="1" i="1" dirty="0" smtClean="0"/>
              <a:t>Are autologous serum drops a safe and effective alternative to artificial tears?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618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lvl="1"/>
            <a:r>
              <a:rPr lang="en-GB" dirty="0" smtClean="0"/>
              <a:t>Five randomized controlled trials (RCTs) with 92 participants (149 eyes) with dry eye caused by various conditions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lvl="1"/>
            <a:r>
              <a:rPr lang="en-GB" dirty="0" smtClean="0"/>
              <a:t>Autologous serum drops, alone or in conjunction with artificial tears </a:t>
            </a:r>
          </a:p>
          <a:p>
            <a:pPr marL="0" lvl="1" indent="0" algn="ctr">
              <a:buNone/>
            </a:pPr>
            <a:r>
              <a:rPr lang="en-GB" b="1" dirty="0" smtClean="0"/>
              <a:t>VERSUS</a:t>
            </a:r>
          </a:p>
          <a:p>
            <a:pPr lvl="1"/>
            <a:r>
              <a:rPr lang="en-GB" dirty="0" smtClean="0"/>
              <a:t>Artificial tears, saline, placebo, or no treatment 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b="1" dirty="0" smtClean="0"/>
              <a:t>“…the </a:t>
            </a:r>
            <a:r>
              <a:rPr lang="en-US" b="1" dirty="0"/>
              <a:t>mean OSDI score in the AS 20% group was lower than in the artificial tears group, although scores for both groups fell within the moderate OSDI </a:t>
            </a:r>
            <a:r>
              <a:rPr lang="en-US" b="1" dirty="0" smtClean="0"/>
              <a:t>category.”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Assessed at four weeks</a:t>
            </a:r>
          </a:p>
          <a:p>
            <a:r>
              <a:rPr lang="en-US" b="1" dirty="0" smtClean="0"/>
              <a:t>“…</a:t>
            </a:r>
            <a:r>
              <a:rPr lang="en-US" b="1" dirty="0"/>
              <a:t>the mean composite symptom score was 5.36 for the 20% AS group and 6.45 for the saline </a:t>
            </a:r>
            <a:r>
              <a:rPr lang="en-US" b="1" dirty="0" smtClean="0"/>
              <a:t>group. Trial investigators reported that mean symptom scores were not statistically significantly different.”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b="1" dirty="0" smtClean="0"/>
              <a:t>Mean differences in fluorescein and Rose Bengal staining before and after treatment were not clinically important and were still classified as abnormal. </a:t>
            </a:r>
          </a:p>
          <a:p>
            <a:endParaRPr lang="en-GB" b="1" dirty="0"/>
          </a:p>
          <a:p>
            <a:r>
              <a:rPr lang="en-GB" b="1" dirty="0" smtClean="0"/>
              <a:t>Tear film break-up time also saw no clinically important differences between treatment groups. </a:t>
            </a:r>
          </a:p>
          <a:p>
            <a:endParaRPr lang="en-GB" b="1" dirty="0"/>
          </a:p>
          <a:p>
            <a:r>
              <a:rPr lang="en-GB" b="1" dirty="0" smtClean="0"/>
              <a:t>Results from </a:t>
            </a:r>
            <a:r>
              <a:rPr lang="en-GB" b="1" dirty="0" err="1" smtClean="0"/>
              <a:t>Schirmer’s</a:t>
            </a:r>
            <a:r>
              <a:rPr lang="en-GB" b="1" dirty="0" smtClean="0"/>
              <a:t> test were also considered clinically unimportant.  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394" y="1051099"/>
            <a:ext cx="3409866" cy="580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“The </a:t>
            </a:r>
            <a:r>
              <a:rPr lang="en-US" dirty="0"/>
              <a:t>five trials comparing AS versus artificial tears or saline did not consistently observe improvement in participant-reported symptoms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“A </a:t>
            </a:r>
            <a:r>
              <a:rPr lang="en-US" dirty="0"/>
              <a:t>major difficulty that review authors encountered in summarizing the results of included studies was heterogeneity among participant populations, interventions, and comparisons</a:t>
            </a:r>
            <a:r>
              <a:rPr lang="en-US" b="1" dirty="0"/>
              <a:t>,</a:t>
            </a:r>
            <a:r>
              <a:rPr lang="en-US" dirty="0"/>
              <a:t> as well as variation in procedures performed to prepare AS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 smtClean="0"/>
              <a:t>Qing Pan, Adla Angelina, Michael Marrone, Walter J Stark, Esen K Akpek</a:t>
            </a:r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/>
              <a:t>Pan Q, Angelina A, </a:t>
            </a:r>
            <a:r>
              <a:rPr lang="en-US" sz="1800" u="sng" dirty="0" err="1"/>
              <a:t>Marrone</a:t>
            </a:r>
            <a:r>
              <a:rPr lang="en-US" sz="1800" u="sng" dirty="0"/>
              <a:t> M, Stark WJ, </a:t>
            </a:r>
            <a:r>
              <a:rPr lang="en-US" sz="1800" u="sng" dirty="0" err="1"/>
              <a:t>Akpek</a:t>
            </a:r>
            <a:r>
              <a:rPr lang="en-US" sz="1800" u="sng" dirty="0"/>
              <a:t> EK. Autologous serum eye drops for dry eye. Cochrane Database of Systematic Reviews 2017, Issue 2. Art. No.: CD009327. DOI: </a:t>
            </a:r>
            <a:r>
              <a:rPr lang="en-US" sz="1800" u="sng" dirty="0" smtClean="0"/>
              <a:t>10.1002/14651858.CD009327.pub3</a:t>
            </a:r>
            <a:endParaRPr lang="sv-SE" sz="1800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8112</TotalTime>
  <Words>392</Words>
  <Application>Microsoft Office PowerPoint</Application>
  <PresentationFormat>On-screen Show (4:3)</PresentationFormat>
  <Paragraphs>58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Autologous serum eye drops for dry eye    Qing Pan, Adla Angelina, Michael Marrone, Walter J Stark, Esen K Apek  Issue 2, 2017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53</cp:revision>
  <cp:lastPrinted>2016-02-03T18:10:19Z</cp:lastPrinted>
  <dcterms:created xsi:type="dcterms:W3CDTF">2016-01-08T19:44:44Z</dcterms:created>
  <dcterms:modified xsi:type="dcterms:W3CDTF">2017-10-18T19:38:14Z</dcterms:modified>
</cp:coreProperties>
</file>