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81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1530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050" y="831605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Acupuncture for acute </a:t>
            </a:r>
            <a:r>
              <a:rPr lang="en-GB" sz="2800" i="1" dirty="0" err="1" smtClean="0"/>
              <a:t>hordeolum</a:t>
            </a:r>
            <a:r>
              <a:rPr lang="en-GB" sz="2800" i="1" dirty="0" smtClean="0"/>
              <a:t> </a:t>
            </a: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Ke Chang, Andrew Law, Menghu Guo, L. Susan Wieland, Lixing Lao </a:t>
            </a: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</a:t>
            </a:r>
            <a:r>
              <a:rPr lang="sv-SE" sz="1600" dirty="0"/>
              <a:t>2</a:t>
            </a:r>
            <a:r>
              <a:rPr lang="sv-SE" sz="1600" dirty="0" smtClean="0"/>
              <a:t>, 2017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58703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err="1" smtClean="0"/>
              <a:t>Hordeolum</a:t>
            </a:r>
            <a:r>
              <a:rPr lang="en-GB" dirty="0" smtClean="0"/>
              <a:t> is a common, acute inflammation of the eyelid, usually caused by obstructions in the sebaceous glands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Acupuncture may be an effective way to treat acute </a:t>
            </a:r>
            <a:r>
              <a:rPr lang="en-GB" dirty="0" err="1" smtClean="0"/>
              <a:t>hordeolum</a:t>
            </a:r>
            <a:r>
              <a:rPr lang="en-GB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</a:t>
            </a:r>
          </a:p>
          <a:p>
            <a:pPr marL="522288" lvl="1" indent="-342900"/>
            <a:r>
              <a:rPr lang="en-US" b="1" dirty="0"/>
              <a:t>T</a:t>
            </a:r>
            <a:r>
              <a:rPr lang="en-US" b="1" dirty="0" smtClean="0"/>
              <a:t>o </a:t>
            </a:r>
            <a:r>
              <a:rPr lang="en-US" b="1" dirty="0"/>
              <a:t>investigate the effectiveness and safety of acupuncture to treat acute </a:t>
            </a:r>
            <a:r>
              <a:rPr lang="en-US" b="1" dirty="0" err="1"/>
              <a:t>hordeolum</a:t>
            </a:r>
            <a:r>
              <a:rPr lang="en-US" b="1" dirty="0"/>
              <a:t> compared with no treatment, sham acupuncture, or other active treatment.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Six randomized controlled trials, 531 participants</a:t>
            </a:r>
            <a:endParaRPr lang="en-GB" dirty="0" smtClean="0"/>
          </a:p>
          <a:p>
            <a:pPr marL="0" lvl="1" indent="0">
              <a:buNone/>
            </a:pPr>
            <a:endParaRPr lang="en-GB" b="1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Acupuncture versus conventional treatments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Acupuncture plus conventional treatment versus conventional treatment alone  </a:t>
            </a:r>
          </a:p>
          <a:p>
            <a:pPr marL="457200" lvl="1" indent="-457200">
              <a:buAutoNum type="arabicPeriod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Two trials showed that resolution of acute </a:t>
            </a:r>
            <a:r>
              <a:rPr lang="en-US" dirty="0" err="1"/>
              <a:t>hordeolum</a:t>
            </a:r>
            <a:r>
              <a:rPr lang="en-US" dirty="0"/>
              <a:t> was more likely in the acupuncture group when compared with topical </a:t>
            </a:r>
            <a:r>
              <a:rPr lang="en-US" dirty="0" smtClean="0"/>
              <a:t>antibiotics…”</a:t>
            </a:r>
          </a:p>
          <a:p>
            <a:r>
              <a:rPr lang="en-US" dirty="0"/>
              <a:t>1 RCT; 32 participants; </a:t>
            </a:r>
            <a:r>
              <a:rPr lang="en-US" dirty="0" smtClean="0"/>
              <a:t>RR </a:t>
            </a:r>
            <a:r>
              <a:rPr lang="en-US" dirty="0"/>
              <a:t>3.60; 95% </a:t>
            </a:r>
            <a:r>
              <a:rPr lang="en-US" dirty="0" smtClean="0"/>
              <a:t>CI </a:t>
            </a:r>
            <a:r>
              <a:rPr lang="en-US" dirty="0"/>
              <a:t>1.34 to 9.70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“…or oral antibiotics plus warm compresses.”</a:t>
            </a:r>
          </a:p>
          <a:p>
            <a:r>
              <a:rPr lang="fr-FR" dirty="0"/>
              <a:t>1 RCT; 120 participants; RR 1.45; 95% CI 1.18 to 1.78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dirty="0" smtClean="0"/>
              <a:t>“One </a:t>
            </a:r>
            <a:r>
              <a:rPr lang="en-US" dirty="0"/>
              <a:t>of the three </a:t>
            </a:r>
            <a:r>
              <a:rPr lang="en-US" dirty="0" smtClean="0"/>
              <a:t>RCTs did </a:t>
            </a:r>
            <a:r>
              <a:rPr lang="en-US" dirty="0"/>
              <a:t>not report the resolution of acute </a:t>
            </a:r>
            <a:r>
              <a:rPr lang="en-US" dirty="0" err="1"/>
              <a:t>hordeolum</a:t>
            </a:r>
            <a:r>
              <a:rPr lang="en-US" dirty="0"/>
              <a:t>; however, it reported that acute </a:t>
            </a:r>
            <a:r>
              <a:rPr lang="en-US" dirty="0" err="1"/>
              <a:t>hordeolum</a:t>
            </a:r>
            <a:r>
              <a:rPr lang="en-US" dirty="0"/>
              <a:t> relief might be higher when acupuncture was combined with conventional treatments than with conventional treatments alone </a:t>
            </a:r>
            <a:r>
              <a:rPr lang="en-US" dirty="0" smtClean="0"/>
              <a:t>group”</a:t>
            </a:r>
            <a:endParaRPr lang="en-US" dirty="0"/>
          </a:p>
          <a:p>
            <a:r>
              <a:rPr lang="en-US" dirty="0" smtClean="0"/>
              <a:t>	60 </a:t>
            </a:r>
            <a:r>
              <a:rPr lang="en-US" dirty="0"/>
              <a:t>participants; RR 1.80; 95% CI 1.00 to </a:t>
            </a:r>
            <a:r>
              <a:rPr lang="en-US" dirty="0" smtClean="0"/>
              <a:t>3.23</a:t>
            </a:r>
          </a:p>
          <a:p>
            <a:r>
              <a:rPr lang="en-US" dirty="0" smtClean="0"/>
              <a:t>“Pooled </a:t>
            </a:r>
            <a:r>
              <a:rPr lang="en-US" dirty="0"/>
              <a:t>analysis of the remaining two </a:t>
            </a:r>
            <a:r>
              <a:rPr lang="en-US" dirty="0" smtClean="0"/>
              <a:t>RCTs estimated </a:t>
            </a:r>
            <a:r>
              <a:rPr lang="en-US" dirty="0"/>
              <a:t>resolution of acute </a:t>
            </a:r>
            <a:r>
              <a:rPr lang="en-US" dirty="0" err="1"/>
              <a:t>hordeolum</a:t>
            </a:r>
            <a:r>
              <a:rPr lang="en-US" dirty="0"/>
              <a:t> was slightly higher in the combined treatment group compared with the conventional treatment alone group at 7-day </a:t>
            </a:r>
            <a:r>
              <a:rPr lang="en-US" dirty="0" smtClean="0"/>
              <a:t>follow-up”</a:t>
            </a:r>
          </a:p>
          <a:p>
            <a:r>
              <a:rPr lang="en-US" dirty="0"/>
              <a:t>	</a:t>
            </a:r>
            <a:r>
              <a:rPr lang="en-US" dirty="0"/>
              <a:t> </a:t>
            </a:r>
            <a:r>
              <a:rPr lang="en-US" dirty="0" smtClean="0"/>
              <a:t>210 </a:t>
            </a:r>
            <a:r>
              <a:rPr lang="en-US" dirty="0"/>
              <a:t>participants; RR 1.12; 95% CI 1.03 to 1.23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304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8" name="Picture 4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321" y="1634019"/>
            <a:ext cx="2867025" cy="490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</a:t>
            </a:r>
            <a:r>
              <a:rPr lang="en-US" dirty="0"/>
              <a:t>acupuncture with or without conventional treatments may provide short-term benefits for treating acute </a:t>
            </a:r>
            <a:r>
              <a:rPr lang="en-US" dirty="0" err="1"/>
              <a:t>hordeolum</a:t>
            </a:r>
            <a:r>
              <a:rPr lang="en-US" dirty="0"/>
              <a:t> when compared with conventional treatments </a:t>
            </a:r>
            <a:r>
              <a:rPr lang="en-US" dirty="0" smtClean="0"/>
              <a:t>alone”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/>
              <a:t>Because no RCTs included a valid sham acupuncture control, we cannot rule out a potential expectation/placebo effect associated with acupuncture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Satellite, funded 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Ke</a:t>
            </a:r>
            <a:r>
              <a:rPr lang="en-US" dirty="0" smtClean="0"/>
              <a:t> Chang, Andrew Law, </a:t>
            </a:r>
            <a:r>
              <a:rPr lang="en-US" dirty="0" err="1" smtClean="0"/>
              <a:t>Menghu</a:t>
            </a:r>
            <a:r>
              <a:rPr lang="en-US" dirty="0" smtClean="0"/>
              <a:t> </a:t>
            </a:r>
            <a:r>
              <a:rPr lang="en-US" dirty="0" err="1" smtClean="0"/>
              <a:t>Guo</a:t>
            </a:r>
            <a:r>
              <a:rPr lang="en-US" dirty="0" smtClean="0"/>
              <a:t>, L. Susan Wieland, </a:t>
            </a:r>
            <a:r>
              <a:rPr lang="en-US" dirty="0" err="1" smtClean="0"/>
              <a:t>Xueyong</a:t>
            </a:r>
            <a:r>
              <a:rPr lang="en-US" dirty="0" smtClean="0"/>
              <a:t> Shen, </a:t>
            </a:r>
            <a:r>
              <a:rPr lang="en-US" dirty="0" err="1" smtClean="0"/>
              <a:t>Lixing</a:t>
            </a:r>
            <a:r>
              <a:rPr lang="en-US" dirty="0" smtClean="0"/>
              <a:t> Lao </a:t>
            </a:r>
            <a:endParaRPr lang="en-US" dirty="0" smtClean="0"/>
          </a:p>
          <a:p>
            <a:r>
              <a:rPr lang="sv-SE" b="1" dirty="0" smtClean="0"/>
              <a:t>Review citation</a:t>
            </a:r>
          </a:p>
          <a:p>
            <a:r>
              <a:rPr lang="en-US" u="sng" dirty="0"/>
              <a:t>Cheng K, Law A, </a:t>
            </a:r>
            <a:r>
              <a:rPr lang="en-US" u="sng" dirty="0" err="1"/>
              <a:t>Guo</a:t>
            </a:r>
            <a:r>
              <a:rPr lang="en-US" u="sng" dirty="0"/>
              <a:t> M, Wieland LS, Shen X, Lao L. Acupuncture for acute </a:t>
            </a:r>
            <a:r>
              <a:rPr lang="en-US" u="sng" dirty="0" err="1"/>
              <a:t>hordeolum</a:t>
            </a:r>
            <a:r>
              <a:rPr lang="en-US" u="sng" dirty="0"/>
              <a:t>. Cochrane Database of Systematic Reviews 2017, Issue 2. Art. No.: CD011075. DOI: 10.1002/14651858.CD011075.pub2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433</TotalTime>
  <Words>389</Words>
  <Application>Microsoft Office PowerPoint</Application>
  <PresentationFormat>On-screen Show (4:3)</PresentationFormat>
  <Paragraphs>58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Acupuncture for acute hordeolum   Ke Chang, Andrew Law, Menghu Guo, L. Susan Wieland, Lixing Lao   Issue 2, 2017</vt:lpstr>
      <vt:lpstr>Table of Contents</vt:lpstr>
      <vt:lpstr>01: Background</vt:lpstr>
      <vt:lpstr>02: Types of studies</vt:lpstr>
      <vt:lpstr>03: Key results</vt:lpstr>
      <vt:lpstr>03: Key results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38</cp:revision>
  <cp:lastPrinted>2016-02-03T18:10:19Z</cp:lastPrinted>
  <dcterms:created xsi:type="dcterms:W3CDTF">2016-01-08T19:44:44Z</dcterms:created>
  <dcterms:modified xsi:type="dcterms:W3CDTF">2017-06-05T16:43:50Z</dcterms:modified>
</cp:coreProperties>
</file>